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6"/>
  </p:notesMasterIdLst>
  <p:sldIdLst>
    <p:sldId id="286" r:id="rId9"/>
    <p:sldId id="2026" r:id="rId10"/>
    <p:sldId id="2097" r:id="rId11"/>
    <p:sldId id="1798" r:id="rId12"/>
    <p:sldId id="285" r:id="rId13"/>
    <p:sldId id="2145706791" r:id="rId14"/>
    <p:sldId id="2145706797" r:id="rId15"/>
    <p:sldId id="2145706798" r:id="rId16"/>
    <p:sldId id="1791" r:id="rId17"/>
    <p:sldId id="2018" r:id="rId18"/>
    <p:sldId id="2145706799" r:id="rId19"/>
    <p:sldId id="2101" r:id="rId20"/>
    <p:sldId id="2100" r:id="rId21"/>
    <p:sldId id="2093" r:id="rId22"/>
    <p:sldId id="2096" r:id="rId23"/>
    <p:sldId id="2098" r:id="rId24"/>
    <p:sldId id="1790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5983"/>
    <a:srgbClr val="DE5619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00" y="44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3BEFA-A17E-48EC-8C08-4A3328D96AF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807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97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  <p:sldLayoutId id="214748369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02.06.2026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02.06.2026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sv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dechema.de/veranstaltungskalender-auswahl-webinar.html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hyperlink" Target="http://www.achema.de/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echema.de/HSL_Nachwuchspreis.html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MyDECHEMA/Gremienbereich/Dokumentation+Innovationstag+Autonomie+2025.html?highlight=dokumentation&amp;no301=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Forschung/Studien+und+Positionspapiere/2026+06_03+Biologisation+and+Bio_Inspiration-p-20602010.html" TargetMode="External"/><Relationship Id="rId2" Type="http://schemas.openxmlformats.org/officeDocument/2006/relationships/hyperlink" Target="https://dechema.de/Cell_Therapeutics-path-123211,124930.html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hyperlink" Target="https://dechema.de/Forschung/Studien+und+Positionspapiere/2026+03+Wasserstoffinfrastruktur+Roadmap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2. Juni 2026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89818"/>
              </p:ext>
            </p:extLst>
          </p:nvPr>
        </p:nvGraphicFramePr>
        <p:xfrm>
          <a:off x="654205" y="1356437"/>
          <a:ext cx="10095312" cy="511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546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03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610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746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301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Positionspapier als Ergebnis aus dem 62. Tutzing Symposium 2026 „Elektrifizierung der Prozessindustrie“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964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9DDE5FF-15E8-6FA7-524E-A49249C36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Getragen von </a:t>
            </a:r>
            <a:r>
              <a:rPr lang="de-DE" dirty="0" err="1"/>
              <a:t>Vertreter:innen</a:t>
            </a:r>
            <a:r>
              <a:rPr lang="de-DE" dirty="0"/>
              <a:t> von Pharmaunternehmen und Hochschullehrenden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Kick-Off hat bereits stattgefunden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Kontakt bei DECHEMA: caroline.wulffen@dechema.de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A568462-CF82-2064-E295-C9588AE23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Initiative für GMP-Ausbildung an Hochschulen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29D4CF0D-DD86-6377-62DD-7D90C93CA083}"/>
              </a:ext>
            </a:extLst>
          </p:cNvPr>
          <p:cNvGrpSpPr/>
          <p:nvPr/>
        </p:nvGrpSpPr>
        <p:grpSpPr>
          <a:xfrm>
            <a:off x="1821806" y="2985333"/>
            <a:ext cx="7962127" cy="3505417"/>
            <a:chOff x="560835" y="1407300"/>
            <a:chExt cx="11408780" cy="5552722"/>
          </a:xfrm>
        </p:grpSpPr>
        <p:sp>
          <p:nvSpPr>
            <p:cNvPr id="4" name="Richtungspfeil 3">
              <a:extLst>
                <a:ext uri="{FF2B5EF4-FFF2-40B4-BE49-F238E27FC236}">
                  <a16:creationId xmlns:a16="http://schemas.microsoft.com/office/drawing/2014/main" id="{5E8CB67E-944A-853C-52B6-D4F48246C14A}"/>
                </a:ext>
              </a:extLst>
            </p:cNvPr>
            <p:cNvSpPr/>
            <p:nvPr/>
          </p:nvSpPr>
          <p:spPr>
            <a:xfrm>
              <a:off x="1060704" y="1881972"/>
              <a:ext cx="3035808" cy="1271968"/>
            </a:xfrm>
            <a:prstGeom prst="homePlate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Hochschulabsolventen:</a:t>
              </a:r>
            </a:p>
            <a:p>
              <a:pPr algn="ctr"/>
              <a:endParaRPr lang="de-DE" sz="1200" dirty="0"/>
            </a:p>
            <a:p>
              <a:pPr algn="ctr"/>
              <a:r>
                <a:rPr lang="de-DE" sz="1200" dirty="0"/>
                <a:t>GMP-</a:t>
              </a:r>
              <a:r>
                <a:rPr lang="de-DE" sz="1200" dirty="0" err="1"/>
                <a:t>knowledge</a:t>
              </a:r>
              <a:r>
                <a:rPr lang="de-DE" sz="1200" dirty="0"/>
                <a:t> </a:t>
              </a:r>
              <a:r>
                <a:rPr lang="de-DE" sz="1200" dirty="0" err="1"/>
                <a:t>gap</a:t>
              </a:r>
              <a:endParaRPr lang="de-DE" sz="1200" dirty="0"/>
            </a:p>
          </p:txBody>
        </p:sp>
        <p:sp>
          <p:nvSpPr>
            <p:cNvPr id="5" name="Richtungspfeil 4">
              <a:extLst>
                <a:ext uri="{FF2B5EF4-FFF2-40B4-BE49-F238E27FC236}">
                  <a16:creationId xmlns:a16="http://schemas.microsoft.com/office/drawing/2014/main" id="{BD498518-6BB8-5AA8-1ED0-05A701B5DFC9}"/>
                </a:ext>
              </a:extLst>
            </p:cNvPr>
            <p:cNvSpPr/>
            <p:nvPr/>
          </p:nvSpPr>
          <p:spPr>
            <a:xfrm>
              <a:off x="4480560" y="1881972"/>
              <a:ext cx="3035808" cy="1271968"/>
            </a:xfrm>
            <a:prstGeom prst="homePlate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Biopharma Industrie:</a:t>
              </a:r>
            </a:p>
            <a:p>
              <a:pPr algn="ctr"/>
              <a:endParaRPr lang="de-DE" sz="1200" dirty="0"/>
            </a:p>
            <a:p>
              <a:pPr algn="ctr"/>
              <a:r>
                <a:rPr lang="de-DE" sz="1200" dirty="0"/>
                <a:t>Definition der Inhalte</a:t>
              </a:r>
            </a:p>
          </p:txBody>
        </p:sp>
        <p:sp>
          <p:nvSpPr>
            <p:cNvPr id="6" name="Richtungspfeil 5">
              <a:extLst>
                <a:ext uri="{FF2B5EF4-FFF2-40B4-BE49-F238E27FC236}">
                  <a16:creationId xmlns:a16="http://schemas.microsoft.com/office/drawing/2014/main" id="{0997181D-D135-5CDB-83E1-E6A49208B9C1}"/>
                </a:ext>
              </a:extLst>
            </p:cNvPr>
            <p:cNvSpPr/>
            <p:nvPr/>
          </p:nvSpPr>
          <p:spPr>
            <a:xfrm>
              <a:off x="7900416" y="1881972"/>
              <a:ext cx="3035808" cy="1271968"/>
            </a:xfrm>
            <a:prstGeom prst="homePlate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Universitäten:</a:t>
              </a:r>
            </a:p>
            <a:p>
              <a:pPr algn="ctr"/>
              <a:endParaRPr lang="de-DE" sz="1200" dirty="0"/>
            </a:p>
            <a:p>
              <a:pPr algn="ctr"/>
              <a:r>
                <a:rPr lang="de-DE" sz="1200" dirty="0"/>
                <a:t>Konzept zur Integration</a:t>
              </a:r>
            </a:p>
          </p:txBody>
        </p:sp>
        <p:sp>
          <p:nvSpPr>
            <p:cNvPr id="7" name="Richtungspfeil 6">
              <a:extLst>
                <a:ext uri="{FF2B5EF4-FFF2-40B4-BE49-F238E27FC236}">
                  <a16:creationId xmlns:a16="http://schemas.microsoft.com/office/drawing/2014/main" id="{5A373E75-3202-A8DD-277C-AC625F058A45}"/>
                </a:ext>
              </a:extLst>
            </p:cNvPr>
            <p:cNvSpPr/>
            <p:nvPr/>
          </p:nvSpPr>
          <p:spPr>
            <a:xfrm>
              <a:off x="2578608" y="4415965"/>
              <a:ext cx="3035808" cy="1431359"/>
            </a:xfrm>
            <a:prstGeom prst="homePlate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DECHEMA:</a:t>
              </a:r>
            </a:p>
            <a:p>
              <a:pPr algn="ctr"/>
              <a:endParaRPr lang="de-DE" sz="1200" dirty="0"/>
            </a:p>
            <a:p>
              <a:pPr algn="ctr"/>
              <a:r>
                <a:rPr lang="de-DE" sz="1200" dirty="0"/>
                <a:t>Whitepaper mit Industrie/Uni </a:t>
              </a:r>
              <a:r>
                <a:rPr lang="de-DE" sz="1200" dirty="0" err="1"/>
                <a:t>input</a:t>
              </a:r>
              <a:r>
                <a:rPr lang="de-DE" sz="1200" dirty="0"/>
                <a:t> als Referenz </a:t>
              </a:r>
            </a:p>
          </p:txBody>
        </p:sp>
        <p:sp>
          <p:nvSpPr>
            <p:cNvPr id="8" name="Gebogener Pfeil 8">
              <a:extLst>
                <a:ext uri="{FF2B5EF4-FFF2-40B4-BE49-F238E27FC236}">
                  <a16:creationId xmlns:a16="http://schemas.microsoft.com/office/drawing/2014/main" id="{2047200E-AB22-814D-C30B-116C60486295}"/>
                </a:ext>
              </a:extLst>
            </p:cNvPr>
            <p:cNvSpPr/>
            <p:nvPr/>
          </p:nvSpPr>
          <p:spPr>
            <a:xfrm>
              <a:off x="6400800" y="4086629"/>
              <a:ext cx="2231136" cy="2227040"/>
            </a:xfrm>
            <a:prstGeom prst="circular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Gebogener Pfeil 9">
              <a:extLst>
                <a:ext uri="{FF2B5EF4-FFF2-40B4-BE49-F238E27FC236}">
                  <a16:creationId xmlns:a16="http://schemas.microsoft.com/office/drawing/2014/main" id="{4F754F9D-C091-7196-53CD-29A0EC662547}"/>
                </a:ext>
              </a:extLst>
            </p:cNvPr>
            <p:cNvSpPr/>
            <p:nvPr/>
          </p:nvSpPr>
          <p:spPr>
            <a:xfrm rot="10800000">
              <a:off x="6449568" y="4282749"/>
              <a:ext cx="2231136" cy="2227040"/>
            </a:xfrm>
            <a:prstGeom prst="circular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1497EA7-4BBD-5413-7262-8485CC8919FB}"/>
                </a:ext>
              </a:extLst>
            </p:cNvPr>
            <p:cNvSpPr txBox="1"/>
            <p:nvPr/>
          </p:nvSpPr>
          <p:spPr>
            <a:xfrm>
              <a:off x="7000811" y="3717296"/>
              <a:ext cx="903238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Rollout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EED1963A-0BC3-D163-8ECC-661D511AACBC}"/>
                </a:ext>
              </a:extLst>
            </p:cNvPr>
            <p:cNvSpPr txBox="1"/>
            <p:nvPr/>
          </p:nvSpPr>
          <p:spPr>
            <a:xfrm>
              <a:off x="6918965" y="6521244"/>
              <a:ext cx="1236199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Anpassung</a:t>
              </a:r>
            </a:p>
          </p:txBody>
        </p:sp>
        <p:sp>
          <p:nvSpPr>
            <p:cNvPr id="12" name="Stern mit 8 Zacken 18">
              <a:extLst>
                <a:ext uri="{FF2B5EF4-FFF2-40B4-BE49-F238E27FC236}">
                  <a16:creationId xmlns:a16="http://schemas.microsoft.com/office/drawing/2014/main" id="{75BE56D8-AD6B-5321-CBD3-CF2264133C5C}"/>
                </a:ext>
              </a:extLst>
            </p:cNvPr>
            <p:cNvSpPr/>
            <p:nvPr/>
          </p:nvSpPr>
          <p:spPr>
            <a:xfrm>
              <a:off x="7601706" y="1648798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2</a:t>
              </a:r>
            </a:p>
          </p:txBody>
        </p:sp>
        <p:sp>
          <p:nvSpPr>
            <p:cNvPr id="13" name="Stern mit 8 Zacken 19">
              <a:extLst>
                <a:ext uri="{FF2B5EF4-FFF2-40B4-BE49-F238E27FC236}">
                  <a16:creationId xmlns:a16="http://schemas.microsoft.com/office/drawing/2014/main" id="{38C2D5C3-23C9-A5E3-83F7-24CD73857ECD}"/>
                </a:ext>
              </a:extLst>
            </p:cNvPr>
            <p:cNvSpPr/>
            <p:nvPr/>
          </p:nvSpPr>
          <p:spPr>
            <a:xfrm>
              <a:off x="4181850" y="1648798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1</a:t>
              </a:r>
            </a:p>
          </p:txBody>
        </p:sp>
        <p:sp>
          <p:nvSpPr>
            <p:cNvPr id="14" name="Stern mit 8 Zacken 20">
              <a:extLst>
                <a:ext uri="{FF2B5EF4-FFF2-40B4-BE49-F238E27FC236}">
                  <a16:creationId xmlns:a16="http://schemas.microsoft.com/office/drawing/2014/main" id="{8815A211-2E81-95C4-65E6-8F3A52DDAC88}"/>
                </a:ext>
              </a:extLst>
            </p:cNvPr>
            <p:cNvSpPr/>
            <p:nvPr/>
          </p:nvSpPr>
          <p:spPr>
            <a:xfrm>
              <a:off x="2225040" y="4206025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3</a:t>
              </a:r>
            </a:p>
          </p:txBody>
        </p:sp>
        <p:sp>
          <p:nvSpPr>
            <p:cNvPr id="15" name="Stern mit 8 Zacken 2">
              <a:extLst>
                <a:ext uri="{FF2B5EF4-FFF2-40B4-BE49-F238E27FC236}">
                  <a16:creationId xmlns:a16="http://schemas.microsoft.com/office/drawing/2014/main" id="{CB78273D-3413-B5F4-EC8B-DEECD5ABBFB9}"/>
                </a:ext>
              </a:extLst>
            </p:cNvPr>
            <p:cNvSpPr/>
            <p:nvPr/>
          </p:nvSpPr>
          <p:spPr>
            <a:xfrm>
              <a:off x="7211568" y="5102615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4</a:t>
              </a:r>
            </a:p>
          </p:txBody>
        </p:sp>
        <p:sp>
          <p:nvSpPr>
            <p:cNvPr id="16" name="Stern mit 8 Zacken 10">
              <a:extLst>
                <a:ext uri="{FF2B5EF4-FFF2-40B4-BE49-F238E27FC236}">
                  <a16:creationId xmlns:a16="http://schemas.microsoft.com/office/drawing/2014/main" id="{28F8633B-6329-0DC5-1A21-27E2ABAC6319}"/>
                </a:ext>
              </a:extLst>
            </p:cNvPr>
            <p:cNvSpPr/>
            <p:nvPr/>
          </p:nvSpPr>
          <p:spPr>
            <a:xfrm>
              <a:off x="9662160" y="4415965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1</a:t>
              </a:r>
            </a:p>
          </p:txBody>
        </p:sp>
        <p:sp>
          <p:nvSpPr>
            <p:cNvPr id="17" name="Stern mit 8 Zacken 11">
              <a:extLst>
                <a:ext uri="{FF2B5EF4-FFF2-40B4-BE49-F238E27FC236}">
                  <a16:creationId xmlns:a16="http://schemas.microsoft.com/office/drawing/2014/main" id="{8903636D-7EE3-F416-1864-1E50C10492C8}"/>
                </a:ext>
              </a:extLst>
            </p:cNvPr>
            <p:cNvSpPr/>
            <p:nvPr/>
          </p:nvSpPr>
          <p:spPr>
            <a:xfrm>
              <a:off x="9662160" y="4942792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2</a:t>
              </a:r>
            </a:p>
          </p:txBody>
        </p:sp>
        <p:sp>
          <p:nvSpPr>
            <p:cNvPr id="18" name="Stern mit 8 Zacken 12">
              <a:extLst>
                <a:ext uri="{FF2B5EF4-FFF2-40B4-BE49-F238E27FC236}">
                  <a16:creationId xmlns:a16="http://schemas.microsoft.com/office/drawing/2014/main" id="{4C697A85-2FCE-BA2F-99C0-6C1F842429B4}"/>
                </a:ext>
              </a:extLst>
            </p:cNvPr>
            <p:cNvSpPr/>
            <p:nvPr/>
          </p:nvSpPr>
          <p:spPr>
            <a:xfrm>
              <a:off x="9666010" y="5469619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3</a:t>
              </a:r>
            </a:p>
          </p:txBody>
        </p:sp>
        <p:sp>
          <p:nvSpPr>
            <p:cNvPr id="19" name="Stern mit 8 Zacken 13">
              <a:extLst>
                <a:ext uri="{FF2B5EF4-FFF2-40B4-BE49-F238E27FC236}">
                  <a16:creationId xmlns:a16="http://schemas.microsoft.com/office/drawing/2014/main" id="{58697585-1665-F0EC-02FF-1E23E9FF6841}"/>
                </a:ext>
              </a:extLst>
            </p:cNvPr>
            <p:cNvSpPr/>
            <p:nvPr/>
          </p:nvSpPr>
          <p:spPr>
            <a:xfrm>
              <a:off x="9662160" y="5980070"/>
              <a:ext cx="609600" cy="466345"/>
            </a:xfrm>
            <a:prstGeom prst="star8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4</a:t>
              </a:r>
            </a:p>
          </p:txBody>
        </p:sp>
        <p:sp>
          <p:nvSpPr>
            <p:cNvPr id="20" name="Geschweifte Klammer rechts 19">
              <a:extLst>
                <a:ext uri="{FF2B5EF4-FFF2-40B4-BE49-F238E27FC236}">
                  <a16:creationId xmlns:a16="http://schemas.microsoft.com/office/drawing/2014/main" id="{806D09EE-C33B-2E4E-C0A3-F55B8CDFA0D7}"/>
                </a:ext>
              </a:extLst>
            </p:cNvPr>
            <p:cNvSpPr/>
            <p:nvPr/>
          </p:nvSpPr>
          <p:spPr>
            <a:xfrm>
              <a:off x="10349802" y="4439198"/>
              <a:ext cx="367466" cy="77634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200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AADD632-5594-D912-87E8-6EA3BEEDBE03}"/>
                </a:ext>
              </a:extLst>
            </p:cNvPr>
            <p:cNvSpPr txBox="1"/>
            <p:nvPr/>
          </p:nvSpPr>
          <p:spPr>
            <a:xfrm>
              <a:off x="10839188" y="4439198"/>
              <a:ext cx="714800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2026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87AC74C-FA34-A013-DFA7-3C123021F887}"/>
                </a:ext>
              </a:extLst>
            </p:cNvPr>
            <p:cNvSpPr txBox="1"/>
            <p:nvPr/>
          </p:nvSpPr>
          <p:spPr>
            <a:xfrm>
              <a:off x="10839185" y="5464870"/>
              <a:ext cx="714800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2027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D50C909-AB17-029C-275E-CEAA42FE8E64}"/>
                </a:ext>
              </a:extLst>
            </p:cNvPr>
            <p:cNvSpPr txBox="1"/>
            <p:nvPr/>
          </p:nvSpPr>
          <p:spPr>
            <a:xfrm>
              <a:off x="10839185" y="6028576"/>
              <a:ext cx="714800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2028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FE17A500-B647-9A76-7648-DB55574C8D12}"/>
                </a:ext>
              </a:extLst>
            </p:cNvPr>
            <p:cNvSpPr txBox="1"/>
            <p:nvPr/>
          </p:nvSpPr>
          <p:spPr>
            <a:xfrm>
              <a:off x="10271277" y="3960878"/>
              <a:ext cx="1698338" cy="438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/>
                <a:t>Zu erledigen in: </a:t>
              </a:r>
            </a:p>
          </p:txBody>
        </p:sp>
        <p:sp>
          <p:nvSpPr>
            <p:cNvPr id="25" name="Foliennummernplatzhalter 7">
              <a:extLst>
                <a:ext uri="{FF2B5EF4-FFF2-40B4-BE49-F238E27FC236}">
                  <a16:creationId xmlns:a16="http://schemas.microsoft.com/office/drawing/2014/main" id="{A590D6C0-C31E-4CA3-C23E-0A5ABB822FF9}"/>
                </a:ext>
              </a:extLst>
            </p:cNvPr>
            <p:cNvSpPr txBox="1">
              <a:spLocks/>
            </p:cNvSpPr>
            <p:nvPr/>
          </p:nvSpPr>
          <p:spPr>
            <a:xfrm>
              <a:off x="8610600" y="6356350"/>
              <a:ext cx="2598738" cy="365125"/>
            </a:xfrm>
            <a:prstGeom prst="rect">
              <a:avLst/>
            </a:prstGeom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E10FCAE5-D49D-EE4C-9C06-60AD6FF7CA75}" type="slidenum">
                <a:rPr lang="de-DE" sz="1200" smtClean="0"/>
                <a:pPr/>
                <a:t>11</a:t>
              </a:fld>
              <a:endParaRPr lang="de-DE" sz="1200"/>
            </a:p>
          </p:txBody>
        </p:sp>
        <p:pic>
          <p:nvPicPr>
            <p:cNvPr id="26" name="Grafik 43" descr="Head with Gears">
              <a:extLst>
                <a:ext uri="{FF2B5EF4-FFF2-40B4-BE49-F238E27FC236}">
                  <a16:creationId xmlns:a16="http://schemas.microsoft.com/office/drawing/2014/main" id="{95256AAC-E541-62E7-B3ED-D17173EC988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560835" y="140730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977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9F92D6-D4A2-C3D2-2F58-C44BA63CF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Beschluss zur Stärkung des Nachwuchses: In jedem Fachgruppen-/Fachsektionsvorstand soll ein Sitz für eine/n Vertreter/in des Nachwuchses reserviert sein.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Strategische Ausrichtung/ Wünsche für die Zukunft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800" dirty="0"/>
              <a:t>Mischung aus festen und agilen Strukturen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800" dirty="0"/>
              <a:t>Entwicklung gemeinsamer Standpunkte als Impulse nach innen und außen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800" dirty="0"/>
              <a:t>Stärkere Sichtbarkeit und politische Rolle der DECHEMA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800" dirty="0"/>
              <a:t>Mehr Austausch von Best Practices, besonders im Bereich Nachwuchs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800" dirty="0"/>
              <a:t>Initiierung gemeinsamer Projekte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Koordinierungskreis soll diese Vernetzung und Austausch stärker moderieren und nach innen und außen Trends aufgreifen und vorantreiben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Bereits identifiziertes Thema für Herbst 2026: Forschungsförderung/ Einbindung von Unternehmen)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AAC1677-8B96-92D6-9C44-77119E7AF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 dem Koordinierungskreis (Sitzungen 31. Oktober 2025 und 23. April 2026)</a:t>
            </a:r>
          </a:p>
        </p:txBody>
      </p:sp>
    </p:spTree>
    <p:extLst>
      <p:ext uri="{BB962C8B-B14F-4D97-AF65-F5344CB8AC3E}">
        <p14:creationId xmlns:p14="http://schemas.microsoft.com/office/powerpoint/2010/main" val="198190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876DFD3-9D50-C252-B997-24FFD612E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sz="2300" b="1" dirty="0">
                <a:solidFill>
                  <a:schemeClr val="tx1"/>
                </a:solidFill>
              </a:rPr>
              <a:t>Dienstags 13-14 Uhr</a:t>
            </a:r>
          </a:p>
          <a:p>
            <a:r>
              <a:rPr lang="de-DE" sz="2300" b="1" dirty="0">
                <a:solidFill>
                  <a:schemeClr val="tx1"/>
                </a:solidFill>
              </a:rPr>
              <a:t>Interaktiv und themenoffen – Aus der Community für die Community</a:t>
            </a:r>
          </a:p>
          <a:p>
            <a:endParaRPr lang="de-DE" b="1" dirty="0">
              <a:solidFill>
                <a:schemeClr val="tx2"/>
              </a:solidFill>
            </a:endParaRPr>
          </a:p>
          <a:p>
            <a:r>
              <a:rPr lang="de-DE" b="1" dirty="0">
                <a:solidFill>
                  <a:schemeClr val="tx2"/>
                </a:solidFill>
              </a:rPr>
              <a:t>Nächste Termine</a:t>
            </a:r>
          </a:p>
          <a:p>
            <a:r>
              <a:rPr lang="de-DE" b="1" dirty="0">
                <a:solidFill>
                  <a:schemeClr val="tx1"/>
                </a:solidFill>
              </a:rPr>
              <a:t>9. Juni 2026 </a:t>
            </a:r>
            <a:r>
              <a:rPr lang="de-DE" dirty="0">
                <a:solidFill>
                  <a:schemeClr val="tx1"/>
                </a:solidFill>
              </a:rPr>
              <a:t>	</a:t>
            </a:r>
          </a:p>
          <a:p>
            <a:r>
              <a:rPr lang="de-DE" dirty="0">
                <a:solidFill>
                  <a:schemeClr val="tx1"/>
                </a:solidFill>
              </a:rPr>
              <a:t>The </a:t>
            </a:r>
            <a:r>
              <a:rPr lang="de-DE" dirty="0" err="1">
                <a:solidFill>
                  <a:schemeClr val="tx1"/>
                </a:solidFill>
              </a:rPr>
              <a:t>Current</a:t>
            </a:r>
            <a:r>
              <a:rPr lang="de-DE" dirty="0">
                <a:solidFill>
                  <a:schemeClr val="tx1"/>
                </a:solidFill>
              </a:rPr>
              <a:t> State and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Future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Chemical Industry in Northwestern Europe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chemeClr val="tx1"/>
                </a:solidFill>
              </a:rPr>
              <a:t>18. Juni 2026 </a:t>
            </a:r>
            <a:r>
              <a:rPr lang="de-DE" dirty="0">
                <a:solidFill>
                  <a:schemeClr val="tx1"/>
                </a:solidFill>
              </a:rPr>
              <a:t>	</a:t>
            </a:r>
          </a:p>
          <a:p>
            <a:r>
              <a:rPr lang="de-DE" dirty="0">
                <a:solidFill>
                  <a:schemeClr val="tx1"/>
                </a:solidFill>
              </a:rPr>
              <a:t>Career </a:t>
            </a:r>
            <a:r>
              <a:rPr lang="de-DE" dirty="0" err="1">
                <a:solidFill>
                  <a:schemeClr val="tx1"/>
                </a:solidFill>
              </a:rPr>
              <a:t>paths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industry</a:t>
            </a:r>
            <a:r>
              <a:rPr lang="de-DE" dirty="0">
                <a:solidFill>
                  <a:schemeClr val="tx1"/>
                </a:solidFill>
              </a:rPr>
              <a:t> and </a:t>
            </a:r>
            <a:r>
              <a:rPr lang="de-DE" dirty="0" err="1">
                <a:solidFill>
                  <a:schemeClr val="tx1"/>
                </a:solidFill>
              </a:rPr>
              <a:t>academia</a:t>
            </a:r>
            <a:r>
              <a:rPr lang="de-DE" dirty="0">
                <a:solidFill>
                  <a:schemeClr val="tx1"/>
                </a:solidFill>
              </a:rPr>
              <a:t> – Online Event </a:t>
            </a:r>
            <a:r>
              <a:rPr lang="de-DE" dirty="0" err="1">
                <a:solidFill>
                  <a:schemeClr val="tx1"/>
                </a:solidFill>
              </a:rPr>
              <a:t>by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YoungFluidSeps</a:t>
            </a:r>
            <a:endParaRPr lang="de-DE" dirty="0">
              <a:solidFill>
                <a:schemeClr val="tx1"/>
              </a:solidFill>
            </a:endParaRP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>
                <a:solidFill>
                  <a:schemeClr val="tx1"/>
                </a:solidFill>
              </a:rPr>
              <a:t>23. Juni 2026 	</a:t>
            </a:r>
          </a:p>
          <a:p>
            <a:r>
              <a:rPr lang="de-DE" dirty="0">
                <a:solidFill>
                  <a:schemeClr val="tx1"/>
                </a:solidFill>
              </a:rPr>
              <a:t>Verfahrenstechnik als Schlüssel für die Circular Economy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Online via Microsoft Teams 13:00 bis 14:00 Uhr (kostenfrei)</a:t>
            </a:r>
          </a:p>
          <a:p>
            <a:r>
              <a:rPr lang="de-DE" b="1" dirty="0">
                <a:solidFill>
                  <a:srgbClr val="C00000"/>
                </a:solidFill>
              </a:rPr>
              <a:t>Sie möchten aus Ihrem Gremium heraus ein Webinar gestalten? Sprechen Sie uns an!</a:t>
            </a:r>
          </a:p>
          <a:p>
            <a:r>
              <a:rPr lang="de-DE" dirty="0">
                <a:solidFill>
                  <a:schemeClr val="tx1"/>
                </a:solidFill>
                <a:hlinkClick r:id="rId2"/>
              </a:rPr>
              <a:t>https://dechema.de/veranstaltungskalender-auswahl-webinar.html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F8DF475-A2E7-672E-CE04-56F904820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im Dialog – das neue Online-Format</a:t>
            </a:r>
          </a:p>
        </p:txBody>
      </p:sp>
      <p:pic>
        <p:nvPicPr>
          <p:cNvPr id="2053" name="Picture 5" descr="Teaserbild">
            <a:extLst>
              <a:ext uri="{FF2B5EF4-FFF2-40B4-BE49-F238E27FC236}">
                <a16:creationId xmlns:a16="http://schemas.microsoft.com/office/drawing/2014/main" id="{42C0ED3A-ABA6-71B5-3A23-02F0399E9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01" y="1100912"/>
            <a:ext cx="21526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524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41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E419D2-1F1E-2CB6-98D7-9D5EEA3E2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6551267" cy="4638501"/>
          </a:xfrm>
        </p:spPr>
        <p:txBody>
          <a:bodyPr/>
          <a:lstStyle/>
          <a:p>
            <a:r>
              <a:rPr lang="de-DE" dirty="0"/>
              <a:t>Schwerpunkte</a:t>
            </a:r>
          </a:p>
          <a:p>
            <a:r>
              <a:rPr lang="de-DE" dirty="0"/>
              <a:t>#process </a:t>
            </a:r>
            <a:r>
              <a:rPr lang="de-DE" dirty="0" err="1"/>
              <a:t>innovation</a:t>
            </a:r>
            <a:r>
              <a:rPr lang="de-DE" dirty="0"/>
              <a:t> 	#lab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#pharmainnovation	#digital </a:t>
            </a:r>
            <a:r>
              <a:rPr lang="de-DE" dirty="0" err="1"/>
              <a:t>innovation</a:t>
            </a:r>
            <a:endParaRPr lang="de-DE" dirty="0"/>
          </a:p>
          <a:p>
            <a:r>
              <a:rPr lang="de-DE" dirty="0"/>
              <a:t>#green </a:t>
            </a:r>
            <a:r>
              <a:rPr lang="de-DE" dirty="0" err="1"/>
              <a:t>innovation</a:t>
            </a:r>
            <a:r>
              <a:rPr lang="de-DE" dirty="0"/>
              <a:t>	#energy </a:t>
            </a:r>
            <a:r>
              <a:rPr lang="de-DE" dirty="0" err="1"/>
              <a:t>innovation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Ausstelleranmeldung ist geöffnet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Call für Kongress ist geöffnet bis Oktober 2026</a:t>
            </a:r>
          </a:p>
          <a:p>
            <a:endParaRPr lang="de-DE" dirty="0">
              <a:hlinkClick r:id="rId2"/>
            </a:endParaRPr>
          </a:p>
          <a:p>
            <a:r>
              <a:rPr lang="de-DE" dirty="0">
                <a:hlinkClick r:id="rId2"/>
              </a:rPr>
              <a:t>www.achema.de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3B188F3-F1A5-3937-6748-91526851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ACHEMA 2027 – Save </a:t>
            </a:r>
            <a:r>
              <a:rPr lang="de-DE" dirty="0" err="1"/>
              <a:t>the</a:t>
            </a:r>
            <a:r>
              <a:rPr lang="de-DE" dirty="0"/>
              <a:t> date!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2B1500-1AB5-22B5-3C77-9A478E2CE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726" y="1307592"/>
            <a:ext cx="3689050" cy="510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45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Text, Schrift, Grafiken, Screenshot enthält.&#10;&#10;KI-generierte Inhalte können fehlerhaft sein.">
            <a:extLst>
              <a:ext uri="{FF2B5EF4-FFF2-40B4-BE49-F238E27FC236}">
                <a16:creationId xmlns:a16="http://schemas.microsoft.com/office/drawing/2014/main" id="{64C69144-5506-5926-FCF2-D4911FB58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1" y="68282"/>
            <a:ext cx="4953243" cy="2424195"/>
          </a:xfr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2CAA043-01F4-FC77-574F-71548745588A}"/>
              </a:ext>
            </a:extLst>
          </p:cNvPr>
          <p:cNvSpPr txBox="1"/>
          <p:nvPr/>
        </p:nvSpPr>
        <p:spPr>
          <a:xfrm>
            <a:off x="492166" y="1858490"/>
            <a:ext cx="105174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 Nova Light" panose="020B0304020202020204" pitchFamily="34" charset="0"/>
              </a:rPr>
              <a:t>Wir suchen Macher und Gestalter</a:t>
            </a:r>
          </a:p>
          <a:p>
            <a:endParaRPr lang="de-DE" b="1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Sie planen, alleine oder im Team zu gründen oder haben Ihr Unternehmen nach dem 1. Januar 2024 gegründet? Dann nehmen Sie am ACHEMA-Gründerpreis 2027 teil!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Alle Teilnehmenden erhalten individuelles Feedback zu ihren Businessplänen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10 Finalisten haben die einmalige Gelegenheit, ihre Technologie oder ihr Produkt am ACHEMA-Gründerpreis-Stand auf der ACHEMA vorzustellen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 Nova Light" panose="020B0304020202020204" pitchFamily="34" charset="0"/>
              </a:rPr>
              <a:t>Das Sieger-Team wird auf der Bühne der ACHEMA 2027 mit dem ACHEMA-Gründerpreis ausgezeichnet und erhält 15.000 Euro Preisgeld</a:t>
            </a:r>
          </a:p>
          <a:p>
            <a:endParaRPr lang="de-DE" dirty="0">
              <a:latin typeface="Arial Nova Light" panose="020B0304020202020204" pitchFamily="34" charset="0"/>
            </a:endParaRPr>
          </a:p>
          <a:p>
            <a:r>
              <a:rPr lang="de-DE" dirty="0">
                <a:latin typeface="Arial Nova Light" panose="020B0304020202020204" pitchFamily="34" charset="0"/>
              </a:rPr>
              <a:t>Deadline für die Einreichung von Businessplänen: 30. November 2026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00C8A28-7BAC-87B6-40ED-0E720F2E6C13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A730A6D-8CF7-1062-E0CF-1F734F9C05E6}"/>
              </a:ext>
            </a:extLst>
          </p:cNvPr>
          <p:cNvSpPr txBox="1"/>
          <p:nvPr/>
        </p:nvSpPr>
        <p:spPr>
          <a:xfrm>
            <a:off x="3048000" y="32459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  <p:pic>
        <p:nvPicPr>
          <p:cNvPr id="18" name="Grafik 17" descr="Ein Bild, das Muster, Quadrat, Pixel, Kreuzworträtsel enthält.&#10;&#10;KI-generierte Inhalte können fehlerhaft sein.">
            <a:extLst>
              <a:ext uri="{FF2B5EF4-FFF2-40B4-BE49-F238E27FC236}">
                <a16:creationId xmlns:a16="http://schemas.microsoft.com/office/drawing/2014/main" id="{73A58B48-E423-04B3-1428-576F79DD7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757" y="4282685"/>
            <a:ext cx="1738312" cy="17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20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Auszeichnungen 2025/ 2026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69D03F97-F88A-1D0D-41D8-286E660D994E}"/>
              </a:ext>
            </a:extLst>
          </p:cNvPr>
          <p:cNvSpPr txBox="1">
            <a:spLocks/>
          </p:cNvSpPr>
          <p:nvPr/>
        </p:nvSpPr>
        <p:spPr>
          <a:xfrm>
            <a:off x="654205" y="3326579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Stefan Schrod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Bioinformatik-Dissertationspreis</a:t>
            </a:r>
          </a:p>
        </p:txBody>
      </p:sp>
      <p:pic>
        <p:nvPicPr>
          <p:cNvPr id="16" name="Grafik 15" descr="Ein Bild, das Menschliches Gesicht, Person, Lächeln, Vorderkopf enthält.&#10;&#10;KI-generierte Inhalte können fehlerhaft sein.">
            <a:extLst>
              <a:ext uri="{FF2B5EF4-FFF2-40B4-BE49-F238E27FC236}">
                <a16:creationId xmlns:a16="http://schemas.microsoft.com/office/drawing/2014/main" id="{FE37DB41-2A42-6D95-3C97-C014EF6E5D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05" y="1574067"/>
            <a:ext cx="1403561" cy="1584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4D65E6B1-84BB-1957-0FF6-6F437F3BF81C}"/>
              </a:ext>
            </a:extLst>
          </p:cNvPr>
          <p:cNvSpPr txBox="1">
            <a:spLocks/>
          </p:cNvSpPr>
          <p:nvPr/>
        </p:nvSpPr>
        <p:spPr>
          <a:xfrm>
            <a:off x="2324026" y="3224114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Nina </a:t>
            </a:r>
            <a:r>
              <a:rPr lang="de-DE" sz="1200" dirty="0" err="1"/>
              <a:t>Hartrampf</a:t>
            </a:r>
            <a:br>
              <a:rPr lang="de-DE" sz="1200" dirty="0"/>
            </a:br>
            <a:r>
              <a:rPr lang="de-DE" sz="1200" dirty="0"/>
              <a:t>DECHEMA-Preis</a:t>
            </a:r>
          </a:p>
        </p:txBody>
      </p:sp>
      <p:pic>
        <p:nvPicPr>
          <p:cNvPr id="17" name="Grafik 16" descr="Ein Bild, das Person, Kleidung, Menschliches Gesicht, Kragen enthält.&#10;&#10;KI-generierte Inhalte können fehlerhaft sein.">
            <a:extLst>
              <a:ext uri="{FF2B5EF4-FFF2-40B4-BE49-F238E27FC236}">
                <a16:creationId xmlns:a16="http://schemas.microsoft.com/office/drawing/2014/main" id="{E662EBAE-2A4B-BB64-F3DC-48FBD5CFC5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24026" y="1557800"/>
            <a:ext cx="1436483" cy="1629846"/>
          </a:xfrm>
          <a:prstGeom prst="rect">
            <a:avLst/>
          </a:prstGeom>
        </p:spPr>
      </p:pic>
      <p:pic>
        <p:nvPicPr>
          <p:cNvPr id="38" name="Picture 2" descr="thumbnail">
            <a:extLst>
              <a:ext uri="{FF2B5EF4-FFF2-40B4-BE49-F238E27FC236}">
                <a16:creationId xmlns:a16="http://schemas.microsoft.com/office/drawing/2014/main" id="{562D3C32-CC95-1F2A-470C-3E13133D8D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1" t="12162" r="44818" b="15703"/>
          <a:stretch>
            <a:fillRect/>
          </a:stretch>
        </p:blipFill>
        <p:spPr bwMode="auto">
          <a:xfrm>
            <a:off x="4024762" y="1557800"/>
            <a:ext cx="1320983" cy="162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platzhalter 8">
            <a:extLst>
              <a:ext uri="{FF2B5EF4-FFF2-40B4-BE49-F238E27FC236}">
                <a16:creationId xmlns:a16="http://schemas.microsoft.com/office/drawing/2014/main" id="{F5C899EE-01B7-677C-9588-490486A9F269}"/>
              </a:ext>
            </a:extLst>
          </p:cNvPr>
          <p:cNvSpPr txBox="1">
            <a:spLocks/>
          </p:cNvSpPr>
          <p:nvPr/>
        </p:nvSpPr>
        <p:spPr>
          <a:xfrm>
            <a:off x="3993847" y="3240381"/>
            <a:ext cx="158910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Uwe Bornscheuer</a:t>
            </a:r>
            <a:br>
              <a:rPr lang="de-DE" sz="1200" dirty="0"/>
            </a:br>
            <a:r>
              <a:rPr lang="de-DE" sz="1200" dirty="0"/>
              <a:t>Otto Roelen- Medaille</a:t>
            </a:r>
          </a:p>
        </p:txBody>
      </p:sp>
      <p:pic>
        <p:nvPicPr>
          <p:cNvPr id="40" name="Picture 4" descr="thumbnail">
            <a:extLst>
              <a:ext uri="{FF2B5EF4-FFF2-40B4-BE49-F238E27FC236}">
                <a16:creationId xmlns:a16="http://schemas.microsoft.com/office/drawing/2014/main" id="{6C83F00F-0042-7958-EB2D-3C6C73C6C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998" y="1574067"/>
            <a:ext cx="2328352" cy="162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platzhalter 8">
            <a:extLst>
              <a:ext uri="{FF2B5EF4-FFF2-40B4-BE49-F238E27FC236}">
                <a16:creationId xmlns:a16="http://schemas.microsoft.com/office/drawing/2014/main" id="{8D109E42-C49E-C840-A423-C6C5EE7A2EE8}"/>
              </a:ext>
            </a:extLst>
          </p:cNvPr>
          <p:cNvSpPr txBox="1">
            <a:spLocks/>
          </p:cNvSpPr>
          <p:nvPr/>
        </p:nvSpPr>
        <p:spPr>
          <a:xfrm>
            <a:off x="5663668" y="3222702"/>
            <a:ext cx="3185428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1200" dirty="0"/>
              <a:t>Alexis Bordet	          Schirin Hanf</a:t>
            </a:r>
            <a:br>
              <a:rPr lang="de-DE" sz="1200" dirty="0"/>
            </a:br>
            <a:r>
              <a:rPr lang="de-DE" sz="1200" dirty="0"/>
              <a:t>            Jochen Block-Preis</a:t>
            </a:r>
          </a:p>
        </p:txBody>
      </p:sp>
      <p:pic>
        <p:nvPicPr>
          <p:cNvPr id="1026" name="Picture 2" descr="thumbnail">
            <a:extLst>
              <a:ext uri="{FF2B5EF4-FFF2-40B4-BE49-F238E27FC236}">
                <a16:creationId xmlns:a16="http://schemas.microsoft.com/office/drawing/2014/main" id="{EAB1389D-9549-3FBB-B667-D19C26885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4" t="2015" r="23988" b="36279"/>
          <a:stretch>
            <a:fillRect/>
          </a:stretch>
        </p:blipFill>
        <p:spPr bwMode="auto">
          <a:xfrm>
            <a:off x="8202603" y="1566739"/>
            <a:ext cx="1247681" cy="159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platzhalter 8">
            <a:extLst>
              <a:ext uri="{FF2B5EF4-FFF2-40B4-BE49-F238E27FC236}">
                <a16:creationId xmlns:a16="http://schemas.microsoft.com/office/drawing/2014/main" id="{C248AA98-925D-D208-0262-1EB5A9168310}"/>
              </a:ext>
            </a:extLst>
          </p:cNvPr>
          <p:cNvSpPr txBox="1">
            <a:spLocks/>
          </p:cNvSpPr>
          <p:nvPr/>
        </p:nvSpPr>
        <p:spPr>
          <a:xfrm>
            <a:off x="8202603" y="3326578"/>
            <a:ext cx="1912512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 err="1"/>
              <a:t>Jerone</a:t>
            </a:r>
            <a:r>
              <a:rPr lang="de-DE" sz="1200" dirty="0"/>
              <a:t> T. Vossen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Johann-Wolfgang-Döbereiner-Promotionspreis</a:t>
            </a:r>
          </a:p>
        </p:txBody>
      </p:sp>
      <p:pic>
        <p:nvPicPr>
          <p:cNvPr id="1028" name="Picture 4" descr="thumbnail">
            <a:extLst>
              <a:ext uri="{FF2B5EF4-FFF2-40B4-BE49-F238E27FC236}">
                <a16:creationId xmlns:a16="http://schemas.microsoft.com/office/drawing/2014/main" id="{1CEC92AA-6A2E-18EA-7A67-68F84725D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5" y="4159616"/>
            <a:ext cx="2305113" cy="161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8">
            <a:extLst>
              <a:ext uri="{FF2B5EF4-FFF2-40B4-BE49-F238E27FC236}">
                <a16:creationId xmlns:a16="http://schemas.microsoft.com/office/drawing/2014/main" id="{D70B13E7-7735-5DF8-79EA-815585F35F61}"/>
              </a:ext>
            </a:extLst>
          </p:cNvPr>
          <p:cNvSpPr txBox="1">
            <a:spLocks/>
          </p:cNvSpPr>
          <p:nvPr/>
        </p:nvSpPr>
        <p:spPr>
          <a:xfrm>
            <a:off x="552450" y="5978125"/>
            <a:ext cx="1403561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/>
              <a:t>Jakob Franke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Nachwuchswissen-</a:t>
            </a:r>
            <a:r>
              <a:rPr lang="de-DE" dirty="0" err="1"/>
              <a:t>schaftler</a:t>
            </a:r>
            <a:r>
              <a:rPr lang="de-DE" dirty="0"/>
              <a:t>-Preis für Naturstoff-Forschung</a:t>
            </a:r>
            <a:endParaRPr lang="de-DE" sz="1200" dirty="0"/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4B11A51-E26B-7B5B-524F-F8B8AC2874A3}"/>
              </a:ext>
            </a:extLst>
          </p:cNvPr>
          <p:cNvSpPr txBox="1">
            <a:spLocks/>
          </p:cNvSpPr>
          <p:nvPr/>
        </p:nvSpPr>
        <p:spPr>
          <a:xfrm>
            <a:off x="1956011" y="5978124"/>
            <a:ext cx="1288839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/>
              <a:t>Erik Jung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Doktoranden-Preis für Naturstoff-Forschung</a:t>
            </a:r>
            <a:endParaRPr lang="de-DE" sz="1200" dirty="0"/>
          </a:p>
        </p:txBody>
      </p:sp>
      <p:sp>
        <p:nvSpPr>
          <p:cNvPr id="5" name="Textplatzhalter 8">
            <a:extLst>
              <a:ext uri="{FF2B5EF4-FFF2-40B4-BE49-F238E27FC236}">
                <a16:creationId xmlns:a16="http://schemas.microsoft.com/office/drawing/2014/main" id="{7E9F046D-7D49-B3A8-7BE9-50DC45445739}"/>
              </a:ext>
            </a:extLst>
          </p:cNvPr>
          <p:cNvSpPr txBox="1">
            <a:spLocks/>
          </p:cNvSpPr>
          <p:nvPr/>
        </p:nvSpPr>
        <p:spPr>
          <a:xfrm>
            <a:off x="3396663" y="5884785"/>
            <a:ext cx="1403561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200" dirty="0"/>
              <a:t>Yannic Mast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Industrial </a:t>
            </a:r>
            <a:r>
              <a:rPr lang="de-DE" dirty="0" err="1"/>
              <a:t>Bioprocess</a:t>
            </a:r>
            <a:r>
              <a:rPr lang="de-DE" dirty="0"/>
              <a:t> Award</a:t>
            </a:r>
            <a:endParaRPr lang="de-DE" sz="1200" dirty="0"/>
          </a:p>
        </p:txBody>
      </p:sp>
      <p:pic>
        <p:nvPicPr>
          <p:cNvPr id="6" name="Picture 2" descr="thumbnail">
            <a:extLst>
              <a:ext uri="{FF2B5EF4-FFF2-40B4-BE49-F238E27FC236}">
                <a16:creationId xmlns:a16="http://schemas.microsoft.com/office/drawing/2014/main" id="{703CFD1B-E417-EFAA-52A3-7F652EC5B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47" y="4159616"/>
            <a:ext cx="1209063" cy="161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platzhalter 8">
            <a:extLst>
              <a:ext uri="{FF2B5EF4-FFF2-40B4-BE49-F238E27FC236}">
                <a16:creationId xmlns:a16="http://schemas.microsoft.com/office/drawing/2014/main" id="{6EE9EF01-1EE5-121B-AC39-7FC3984F02CE}"/>
              </a:ext>
            </a:extLst>
          </p:cNvPr>
          <p:cNvSpPr txBox="1">
            <a:spLocks/>
          </p:cNvSpPr>
          <p:nvPr/>
        </p:nvSpPr>
        <p:spPr>
          <a:xfrm>
            <a:off x="5108535" y="5853226"/>
            <a:ext cx="1403561" cy="564199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Maria Veit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Preis des Zukunfts-forums Biotechnologie</a:t>
            </a:r>
            <a:endParaRPr lang="de-DE" sz="1200" dirty="0"/>
          </a:p>
        </p:txBody>
      </p:sp>
      <p:pic>
        <p:nvPicPr>
          <p:cNvPr id="9" name="Picture 2" descr="thumbnail">
            <a:extLst>
              <a:ext uri="{FF2B5EF4-FFF2-40B4-BE49-F238E27FC236}">
                <a16:creationId xmlns:a16="http://schemas.microsoft.com/office/drawing/2014/main" id="{20BD5698-E799-94F5-1783-C8248657D4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1" t="39346" r="54837" b="33585"/>
          <a:stretch>
            <a:fillRect/>
          </a:stretch>
        </p:blipFill>
        <p:spPr bwMode="auto">
          <a:xfrm>
            <a:off x="5104639" y="4156792"/>
            <a:ext cx="1259980" cy="161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EF4C210-898D-D655-0D70-54FD2A705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Hochschullehrer-Nachwuchspreis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herausragende Leistungen in der Lehre in Verfahrenstechnik, technischer Chemie oder Biotechnologie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1.000 Euro Preisgeld</a:t>
            </a:r>
          </a:p>
          <a:p>
            <a:r>
              <a:rPr lang="de-DE" dirty="0"/>
              <a:t>Einreichungsschluss 15. Juni 2026	</a:t>
            </a:r>
            <a:r>
              <a:rPr lang="de-DE" dirty="0">
                <a:hlinkClick r:id="rId2"/>
              </a:rPr>
              <a:t>https://dechema.de/HSL_Nachwuchspreis.html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BD3742F-54C7-61ED-A280-E65A60A54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Ausgeschriebene Preise</a:t>
            </a:r>
          </a:p>
        </p:txBody>
      </p:sp>
    </p:spTree>
    <p:extLst>
      <p:ext uri="{BB962C8B-B14F-4D97-AF65-F5344CB8AC3E}">
        <p14:creationId xmlns:p14="http://schemas.microsoft.com/office/powerpoint/2010/main" val="370585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9738675-9543-4FFB-BAC7-366679FEB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Innovationstag Prozess- und Anlagensicherheit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99B1B10-10EC-4EA2-B543-6FF542E38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239232"/>
            <a:ext cx="10297330" cy="494591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Termin: 04. November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Ort: DECHEMA-Haus, Frankfurt am Main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Teilnahme: Offen für alle DECHEMA-Mitglieder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Kostenlose Veranstaltung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Ziel: Workshop zu Themen, Querschnittsfragen und Impulse für neue Aktivitäten</a:t>
            </a:r>
          </a:p>
          <a:p>
            <a:r>
              <a:rPr lang="de-DE" sz="2100" dirty="0"/>
              <a:t>Sicherheit steht nicht im luftleeren Raum, sondern ist Teilaspekt vieler anderer Bereiche der Prozessindustrie. Welche Sicherheitsaspekte ergeben sich aus z.B.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Elektrifizierung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Wasserstoffwirtschaft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Einsatz von KI</a:t>
            </a:r>
          </a:p>
          <a:p>
            <a:r>
              <a:rPr lang="de-DE" sz="2100" dirty="0">
                <a:solidFill>
                  <a:srgbClr val="FF0000"/>
                </a:solidFill>
              </a:rPr>
              <a:t>Deshalb: Impulse aus anderen Fachsektionen und Austausch werden erbeten!</a:t>
            </a:r>
          </a:p>
          <a:p>
            <a:r>
              <a:rPr lang="de-DE" sz="2100" dirty="0">
                <a:solidFill>
                  <a:srgbClr val="0099FF"/>
                </a:solidFill>
              </a:rPr>
              <a:t>Kontakt: maike.andresen@dechema.de</a:t>
            </a:r>
          </a:p>
          <a:p>
            <a:endParaRPr lang="de-DE" sz="2100" dirty="0"/>
          </a:p>
        </p:txBody>
      </p:sp>
    </p:spTree>
    <p:extLst>
      <p:ext uri="{BB962C8B-B14F-4D97-AF65-F5344CB8AC3E}">
        <p14:creationId xmlns:p14="http://schemas.microsoft.com/office/powerpoint/2010/main" val="274236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31F87-C21B-3E40-5751-1327C4177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01E8D76-D972-0109-92FC-23909226A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b="1" dirty="0"/>
              <a:t>Datum</a:t>
            </a:r>
            <a:r>
              <a:rPr lang="de-DE" sz="1600" dirty="0"/>
              <a:t>: 08. Dezember 2025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b="1" dirty="0"/>
              <a:t>Teilnehmende</a:t>
            </a:r>
            <a:r>
              <a:rPr lang="de-DE" sz="1600" dirty="0"/>
              <a:t>: ca. 40 Teilnehmenden aus mehreren Fachsektionen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de-DE" sz="1600" b="1" dirty="0"/>
              <a:t>Format</a:t>
            </a:r>
            <a:r>
              <a:rPr lang="de-DE" sz="1600" dirty="0"/>
              <a:t>: 6 Impulsvorträge und 6 Workshops zu den Themen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Aktoren und Sensoren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Workflows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Algorithmen, Hardware und Daten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Katalyse und Reaktionstechnik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Funktionale Materialien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r>
              <a:rPr lang="de-DE" sz="1600" dirty="0"/>
              <a:t>Biotechnologie</a:t>
            </a:r>
          </a:p>
          <a:p>
            <a:pPr marL="800100" lvl="1" indent="-342900" fontAlgn="base">
              <a:buFont typeface="Courier New" panose="02070309020205020404" pitchFamily="49" charset="0"/>
              <a:buChar char="o"/>
            </a:pPr>
            <a:endParaRPr lang="de-DE" sz="1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600" b="1" dirty="0"/>
              <a:t>Vollständige Ergebnisdokumentation unter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600" dirty="0">
                <a:hlinkClick r:id="rId3"/>
              </a:rPr>
              <a:t>DECHEMA | *</a:t>
            </a:r>
            <a:r>
              <a:rPr lang="en-US" sz="1600" dirty="0" err="1">
                <a:hlinkClick r:id="rId3"/>
              </a:rPr>
              <a:t>Dokumentation</a:t>
            </a:r>
            <a:r>
              <a:rPr lang="en-US" sz="1600" dirty="0">
                <a:hlinkClick r:id="rId3"/>
              </a:rPr>
              <a:t>* </a:t>
            </a:r>
            <a:r>
              <a:rPr lang="en-US" sz="1600" dirty="0" err="1">
                <a:hlinkClick r:id="rId3"/>
              </a:rPr>
              <a:t>Innovationstag</a:t>
            </a:r>
            <a:r>
              <a:rPr lang="en-US" sz="1600" dirty="0">
                <a:hlinkClick r:id="rId3"/>
              </a:rPr>
              <a:t> „Autonomous Systems in Laboratory and Production“ 2025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600" b="1" dirty="0">
              <a:solidFill>
                <a:srgbClr val="0099FF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600" b="1" dirty="0">
                <a:solidFill>
                  <a:schemeClr val="tx2"/>
                </a:solidFill>
              </a:rPr>
              <a:t>Nächster Schritt: Erarbeitung eines Positionspapiers</a:t>
            </a:r>
            <a:endParaRPr lang="de-DE" sz="1600" b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41D33C-3D28-1541-C73F-BF61C0CD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72" y="440575"/>
            <a:ext cx="10297330" cy="798657"/>
          </a:xfrm>
        </p:spPr>
        <p:txBody>
          <a:bodyPr>
            <a:noAutofit/>
          </a:bodyPr>
          <a:lstStyle/>
          <a:p>
            <a:br>
              <a:rPr lang="de-DE" sz="2800" dirty="0"/>
            </a:br>
            <a:r>
              <a:rPr lang="de-DE" sz="2800" dirty="0" err="1"/>
              <a:t>Recap</a:t>
            </a:r>
            <a:r>
              <a:rPr lang="de-DE" sz="2800" dirty="0"/>
              <a:t> - Innovationstag „</a:t>
            </a:r>
            <a:r>
              <a:rPr lang="de-DE" sz="2800" dirty="0" err="1"/>
              <a:t>Autonomous</a:t>
            </a:r>
            <a:r>
              <a:rPr lang="de-DE" sz="2800" dirty="0"/>
              <a:t> Systems in Laboratory and </a:t>
            </a:r>
            <a:r>
              <a:rPr lang="de-DE" sz="2800" dirty="0" err="1"/>
              <a:t>Production</a:t>
            </a:r>
            <a:r>
              <a:rPr lang="de-DE" sz="28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24065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14884DD-8BA3-2655-908D-3164F7ECE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07" y="1596373"/>
            <a:ext cx="10363862" cy="4821052"/>
          </a:xfrm>
        </p:spPr>
        <p:txBody>
          <a:bodyPr>
            <a:noAutofit/>
          </a:bodyPr>
          <a:lstStyle/>
          <a:p>
            <a:pPr indent="-342900">
              <a:lnSpc>
                <a:spcPct val="100000"/>
              </a:lnSpc>
              <a:spcBef>
                <a:spcPts val="0"/>
              </a:spcBef>
            </a:pPr>
            <a:r>
              <a:rPr lang="de-DE" sz="1600" b="1" dirty="0"/>
              <a:t>Adressaten: </a:t>
            </a:r>
          </a:p>
          <a:p>
            <a:pPr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Forschende und Anwender in Wissenschaft und Industrie </a:t>
            </a:r>
          </a:p>
          <a:p>
            <a:pPr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Zielgruppe mit Grundkenntnissen, nicht nur </a:t>
            </a:r>
            <a:r>
              <a:rPr lang="de-DE" sz="1600" dirty="0" err="1"/>
              <a:t>Expert:innen</a:t>
            </a:r>
            <a:endParaRPr lang="de-DE" sz="1600" dirty="0"/>
          </a:p>
          <a:p>
            <a:pPr indent="-342900">
              <a:lnSpc>
                <a:spcPct val="100000"/>
              </a:lnSpc>
              <a:spcBef>
                <a:spcPts val="0"/>
              </a:spcBef>
            </a:pPr>
            <a:r>
              <a:rPr lang="de-DE" sz="1600" b="1" dirty="0"/>
              <a:t>Zielsetzung: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Fachliches Whitepaper für die Community als Status-quo-Papier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Inhalte: Stand der Technik und industrielle Anwendungen (</a:t>
            </a:r>
            <a:r>
              <a:rPr lang="de-DE" sz="1600" dirty="0" err="1"/>
              <a:t>Beispielcases</a:t>
            </a:r>
            <a:r>
              <a:rPr lang="de-DE" sz="1600" dirty="0"/>
              <a:t>), aktuelle Entwicklungen, Potenziale sowie offene Fragen/Diskussionspunkte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Struktur: „Problemstellung – Potenzial – Vision“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600" b="1" dirty="0"/>
              <a:t>Fokus:</a:t>
            </a:r>
          </a:p>
          <a:p>
            <a:pPr indent="-342900">
              <a:lnSpc>
                <a:spcPct val="100000"/>
              </a:lnSpc>
              <a:spcBef>
                <a:spcPts val="0"/>
              </a:spcBef>
            </a:pPr>
            <a:r>
              <a:rPr lang="de-DE" sz="1600" dirty="0">
                <a:solidFill>
                  <a:srgbClr val="0099FF"/>
                </a:solidFill>
              </a:rPr>
              <a:t>Herausforderungen und zukünftige Perspektiven autonomer Systeme in relevanten Branchen/Bereichen</a:t>
            </a:r>
          </a:p>
          <a:p>
            <a:pPr lvl="1" indent="-342900">
              <a:lnSpc>
                <a:spcPct val="100000"/>
              </a:lnSpc>
              <a:spcBef>
                <a:spcPts val="0"/>
              </a:spcBef>
            </a:pPr>
            <a:r>
              <a:rPr lang="de-DE" sz="1600" u="sng" dirty="0"/>
              <a:t>Technologiebausteine: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Aktoren und Sensoren, 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Workflows, 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Algorithmen, Hardware, Daten; </a:t>
            </a:r>
          </a:p>
          <a:p>
            <a:pPr lvl="1" indent="-342900">
              <a:lnSpc>
                <a:spcPct val="100000"/>
              </a:lnSpc>
              <a:spcBef>
                <a:spcPts val="0"/>
              </a:spcBef>
            </a:pPr>
            <a:r>
              <a:rPr lang="de-DE" sz="1600" u="sng" dirty="0"/>
              <a:t>Anwendungsfelder: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Katalyse und Reaktionstechnik, 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Funktionale Materialien,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Biotechnologie.</a:t>
            </a:r>
          </a:p>
          <a:p>
            <a:pPr lvl="0" indent="-342900">
              <a:lnSpc>
                <a:spcPct val="100000"/>
              </a:lnSpc>
              <a:spcBef>
                <a:spcPts val="0"/>
              </a:spcBef>
            </a:pPr>
            <a:r>
              <a:rPr lang="de-DE" sz="1600" dirty="0">
                <a:solidFill>
                  <a:srgbClr val="0099FF"/>
                </a:solidFill>
              </a:rPr>
              <a:t>Spannungsbogen von Daten über Prozess/ Integration bis Anwendung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80CA9E6-B854-402B-B59F-A176522E9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Whitepaper „</a:t>
            </a:r>
            <a:r>
              <a:rPr lang="de-DE" sz="2800" dirty="0" err="1"/>
              <a:t>Autonomous</a:t>
            </a:r>
            <a:r>
              <a:rPr lang="de-DE" sz="2800" dirty="0"/>
              <a:t> Systems“ – Mitwirkende gesucht!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A09504-6432-A0DA-0C61-7D639E4E5585}"/>
              </a:ext>
            </a:extLst>
          </p:cNvPr>
          <p:cNvSpPr txBox="1"/>
          <p:nvPr/>
        </p:nvSpPr>
        <p:spPr>
          <a:xfrm>
            <a:off x="5843117" y="4847028"/>
            <a:ext cx="5108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Mitwirkende gesucht!</a:t>
            </a:r>
          </a:p>
        </p:txBody>
      </p:sp>
    </p:spTree>
    <p:extLst>
      <p:ext uri="{BB962C8B-B14F-4D97-AF65-F5344CB8AC3E}">
        <p14:creationId xmlns:p14="http://schemas.microsoft.com/office/powerpoint/2010/main" val="3567512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634CCDF-C8BF-C2B9-A2CD-D4CCDB1A8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369" y="3794761"/>
            <a:ext cx="10297330" cy="1923943"/>
          </a:xfrm>
        </p:spPr>
        <p:txBody>
          <a:bodyPr/>
          <a:lstStyle/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sz="1800" b="1" dirty="0">
                <a:solidFill>
                  <a:schemeClr val="tx1"/>
                </a:solidFill>
              </a:rPr>
              <a:t>Mitwirkung: </a:t>
            </a:r>
          </a:p>
          <a:p>
            <a:r>
              <a:rPr lang="de-DE" sz="1800" b="1" dirty="0"/>
              <a:t>Bitte melden Sie </a:t>
            </a:r>
            <a:r>
              <a:rPr lang="de-DE" sz="1800" b="1"/>
              <a:t>sich bis </a:t>
            </a:r>
            <a:r>
              <a:rPr lang="de-DE" sz="1800" b="1" dirty="0"/>
              <a:t>spätestens </a:t>
            </a:r>
            <a:r>
              <a:rPr lang="de-DE" sz="1800" b="1" dirty="0">
                <a:solidFill>
                  <a:srgbClr val="C00000"/>
                </a:solidFill>
              </a:rPr>
              <a:t>20.05.2026</a:t>
            </a:r>
            <a:r>
              <a:rPr lang="de-DE" sz="1800" b="1" dirty="0"/>
              <a:t> bei Kathrin Rübberdt und Lilla Nikl!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F2C0F99-7955-35BB-FE27-26DEEE4AD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800" dirty="0"/>
              <a:t>Whitepaper </a:t>
            </a:r>
            <a:r>
              <a:rPr lang="de-DE" sz="2800" dirty="0" err="1"/>
              <a:t>Autonomous</a:t>
            </a:r>
            <a:r>
              <a:rPr lang="de-DE" sz="2800" dirty="0"/>
              <a:t> Systems: Zeitplan und nächste Schritte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30890BE-50B5-A5DD-2160-66B060EC5CF5}"/>
              </a:ext>
            </a:extLst>
          </p:cNvPr>
          <p:cNvGraphicFramePr>
            <a:graphicFrameLocks noGrp="1"/>
          </p:cNvGraphicFramePr>
          <p:nvPr/>
        </p:nvGraphicFramePr>
        <p:xfrm>
          <a:off x="909369" y="1533902"/>
          <a:ext cx="9194298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6242">
                  <a:extLst>
                    <a:ext uri="{9D8B030D-6E8A-4147-A177-3AD203B41FA5}">
                      <a16:colId xmlns:a16="http://schemas.microsoft.com/office/drawing/2014/main" val="4099831761"/>
                    </a:ext>
                  </a:extLst>
                </a:gridCol>
                <a:gridCol w="5768056">
                  <a:extLst>
                    <a:ext uri="{9D8B030D-6E8A-4147-A177-3AD203B41FA5}">
                      <a16:colId xmlns:a16="http://schemas.microsoft.com/office/drawing/2014/main" val="2782128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Juni/Juli 2026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2. Redaktionstreffen, Status-Update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27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Oktober/November 2026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Erster Entwurf des Gesamtdokuments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570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03. Dezember 2026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Arbeitstreffen, </a:t>
                      </a:r>
                      <a:r>
                        <a:rPr lang="de-DE" sz="1600" b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Stakeholderdialog</a:t>
                      </a:r>
                      <a:r>
                        <a:rPr lang="de-DE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 – Vorstellung des ersten Entwurfs des Whitepapers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13759"/>
                  </a:ext>
                </a:extLst>
              </a:tr>
              <a:tr h="309729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14-18. Juni 2027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 Nova Light" panose="020B0304020202020204" pitchFamily="34" charset="0"/>
                        </a:rPr>
                        <a:t>Vorstellung im Rahmen einer organisierten ACHEMA-Session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879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3289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334347" cy="4638501"/>
          </a:xfrm>
        </p:spPr>
        <p:txBody>
          <a:bodyPr>
            <a:noAutofit/>
          </a:bodyPr>
          <a:lstStyle/>
          <a:p>
            <a:r>
              <a:rPr lang="de-DE" sz="1800" b="1" dirty="0">
                <a:hlinkClick r:id="rId2"/>
              </a:rPr>
              <a:t>Single-Use </a:t>
            </a:r>
            <a:r>
              <a:rPr lang="de-DE" sz="1800" b="1" dirty="0" err="1">
                <a:hlinkClick r:id="rId2"/>
              </a:rPr>
              <a:t>technologies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for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the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production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of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cell</a:t>
            </a:r>
            <a:r>
              <a:rPr lang="de-DE" sz="1800" b="1" dirty="0">
                <a:hlinkClick r:id="rId2"/>
              </a:rPr>
              <a:t> </a:t>
            </a:r>
            <a:r>
              <a:rPr lang="de-DE" sz="1800" b="1" dirty="0" err="1">
                <a:hlinkClick r:id="rId2"/>
              </a:rPr>
              <a:t>therapeutics</a:t>
            </a:r>
            <a:r>
              <a:rPr lang="de-DE" sz="1800" b="1" dirty="0"/>
              <a:t> </a:t>
            </a:r>
            <a:r>
              <a:rPr lang="de-DE" sz="1800" dirty="0"/>
              <a:t>(März 2026)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Produktion von Zelltherapeutika auf Single-Use-Plattformen – verfügbare Lösungen und Rahmenbedingungen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Für Einsteiger und Experten</a:t>
            </a:r>
          </a:p>
          <a:p>
            <a:r>
              <a:rPr lang="de-DE" sz="1800" b="1" dirty="0" err="1">
                <a:hlinkClick r:id="rId3"/>
              </a:rPr>
              <a:t>Biologisation</a:t>
            </a:r>
            <a:r>
              <a:rPr lang="de-DE" sz="1800" b="1" dirty="0">
                <a:hlinkClick r:id="rId3"/>
              </a:rPr>
              <a:t> and Bio-Inspiration in Materials Science and </a:t>
            </a:r>
            <a:r>
              <a:rPr lang="de-DE" sz="1800" b="1" dirty="0" err="1">
                <a:hlinkClick r:id="rId3"/>
              </a:rPr>
              <a:t>Process</a:t>
            </a:r>
            <a:r>
              <a:rPr lang="de-DE" sz="1800" b="1" dirty="0">
                <a:hlinkClick r:id="rId3"/>
              </a:rPr>
              <a:t> Chemistry</a:t>
            </a:r>
            <a:r>
              <a:rPr lang="de-DE" sz="1800" b="1" dirty="0"/>
              <a:t> </a:t>
            </a:r>
            <a:r>
              <a:rPr lang="de-DE" sz="1800" dirty="0"/>
              <a:t>(März 2026)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Ergebnisse eines DECHEMA-Workshops aus dem Dezember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neun zentrale Fokusfelder und drei übergeordnete Meta-Bereiche  sowie Förderempfehlungen </a:t>
            </a:r>
          </a:p>
          <a:p>
            <a:r>
              <a:rPr lang="de-DE" sz="1800" b="1" dirty="0">
                <a:hlinkClick r:id="rId4"/>
              </a:rPr>
              <a:t>Wasserstoffinfrastruktur Roadmap - Ergebnisse aus dem TransHyDE-Projekt Systemanalyse</a:t>
            </a:r>
            <a:r>
              <a:rPr lang="de-DE" sz="1800" b="1" dirty="0"/>
              <a:t> </a:t>
            </a:r>
            <a:r>
              <a:rPr lang="de-DE" sz="1800" dirty="0"/>
              <a:t>(Februar 2026)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Roadmap zur künftigen Rolle von Wasserstoff.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Interaktive Darstellung von Erzeugung, Speicherung, Transport und Nutzung</a:t>
            </a:r>
          </a:p>
          <a:p>
            <a:endParaRPr lang="de-DE" sz="1800" dirty="0">
              <a:solidFill>
                <a:schemeClr val="tx2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1262</Words>
  <Application>Microsoft Office PowerPoint</Application>
  <PresentationFormat>Breitbild</PresentationFormat>
  <Paragraphs>234</Paragraphs>
  <Slides>17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17</vt:i4>
      </vt:variant>
    </vt:vector>
  </HeadingPairs>
  <TitlesOfParts>
    <vt:vector size="30" baseType="lpstr">
      <vt:lpstr>Arial</vt:lpstr>
      <vt:lpstr>Arial Nova</vt:lpstr>
      <vt:lpstr>Arial Nova Light</vt:lpstr>
      <vt:lpstr>Calibri</vt:lpstr>
      <vt:lpstr>Calibri Light</vt:lpstr>
      <vt:lpstr>Courier New</vt:lpstr>
      <vt:lpstr>Times New Roman</vt:lpstr>
      <vt:lpstr>Wingdings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Auszeichnungen 2025/ 2026</vt:lpstr>
      <vt:lpstr>Ausgeschriebene Preise</vt:lpstr>
      <vt:lpstr>Stipendien der Max-Buchner-Forschungsstiftung</vt:lpstr>
      <vt:lpstr>Innovationstag Prozess- und Anlagensicherheit</vt:lpstr>
      <vt:lpstr> Recap - Innovationstag „Autonomous Systems in Laboratory and Production“</vt:lpstr>
      <vt:lpstr>Whitepaper „Autonomous Systems“ – Mitwirkende gesucht!</vt:lpstr>
      <vt:lpstr>Whitepaper Autonomous Systems: Zeitplan und nächste Schritte</vt:lpstr>
      <vt:lpstr>Aktuelle Veröffentlichungen (Auszug)</vt:lpstr>
      <vt:lpstr>Veröffentlichungen in Vorbereitung</vt:lpstr>
      <vt:lpstr>Initiative für GMP-Ausbildung an Hochschulen</vt:lpstr>
      <vt:lpstr>Aus dem Koordinierungskreis (Sitzungen 31. Oktober 2025 und 23. April 2026)</vt:lpstr>
      <vt:lpstr>DECHEMA im Dialog – das neue Online-Format</vt:lpstr>
      <vt:lpstr>DECHEMA FORUM</vt:lpstr>
      <vt:lpstr>ACHEMA 2027 – Save the date!</vt:lpstr>
      <vt:lpstr>PowerPoint-Präsentation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51</cp:revision>
  <dcterms:created xsi:type="dcterms:W3CDTF">2023-02-13T07:57:00Z</dcterms:created>
  <dcterms:modified xsi:type="dcterms:W3CDTF">2026-06-02T20:05:12Z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