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0" r:id="rId5"/>
    <p:sldMasterId id="2147483688" r:id="rId6"/>
    <p:sldMasterId id="2147483674" r:id="rId7"/>
    <p:sldMasterId id="2147483660" r:id="rId8"/>
  </p:sldMasterIdLst>
  <p:notesMasterIdLst>
    <p:notesMasterId r:id="rId24"/>
  </p:notesMasterIdLst>
  <p:sldIdLst>
    <p:sldId id="286" r:id="rId9"/>
    <p:sldId id="2091" r:id="rId10"/>
    <p:sldId id="2026" r:id="rId11"/>
    <p:sldId id="2080" r:id="rId12"/>
    <p:sldId id="2056" r:id="rId13"/>
    <p:sldId id="2021" r:id="rId14"/>
    <p:sldId id="1798" r:id="rId15"/>
    <p:sldId id="2092" r:id="rId16"/>
    <p:sldId id="2013" r:id="rId17"/>
    <p:sldId id="1791" r:id="rId18"/>
    <p:sldId id="2018" r:id="rId19"/>
    <p:sldId id="2090" r:id="rId20"/>
    <p:sldId id="2093" r:id="rId21"/>
    <p:sldId id="2020" r:id="rId22"/>
    <p:sldId id="1790" r:id="rId2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7" userDrawn="1">
          <p15:clr>
            <a:srgbClr val="A4A3A4"/>
          </p15:clr>
        </p15:guide>
        <p15:guide id="2" pos="642" userDrawn="1">
          <p15:clr>
            <a:srgbClr val="A4A3A4"/>
          </p15:clr>
        </p15:guide>
        <p15:guide id="3" pos="2865" userDrawn="1">
          <p15:clr>
            <a:srgbClr val="A4A3A4"/>
          </p15:clr>
        </p15:guide>
        <p15:guide id="4" pos="4226" userDrawn="1">
          <p15:clr>
            <a:srgbClr val="A4A3A4"/>
          </p15:clr>
        </p15:guide>
        <p15:guide id="5" orient="horz" pos="3294" userDrawn="1">
          <p15:clr>
            <a:srgbClr val="A4A3A4"/>
          </p15:clr>
        </p15:guide>
        <p15:guide id="6" pos="4997" userDrawn="1">
          <p15:clr>
            <a:srgbClr val="A4A3A4"/>
          </p15:clr>
        </p15:guide>
        <p15:guide id="7" pos="1436" userDrawn="1">
          <p15:clr>
            <a:srgbClr val="A4A3A4"/>
          </p15:clr>
        </p15:guide>
        <p15:guide id="8" pos="5042" userDrawn="1">
          <p15:clr>
            <a:srgbClr val="A4A3A4"/>
          </p15:clr>
        </p15:guide>
        <p15:guide id="9" orient="horz" pos="220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ley, Tina" initials="MT" lastIdx="1" clrIdx="0">
    <p:extLst>
      <p:ext uri="{19B8F6BF-5375-455C-9EA6-DF929625EA0E}">
        <p15:presenceInfo xmlns:p15="http://schemas.microsoft.com/office/powerpoint/2012/main" userId="S::tina.mikley@dechema.de::ab0afca6-f833-44d8-b154-43bae390ec35" providerId="AD"/>
      </p:ext>
    </p:extLst>
  </p:cmAuthor>
  <p:cmAuthor id="2" name="Angster, Simone" initials="AS" lastIdx="3" clrIdx="1">
    <p:extLst>
      <p:ext uri="{19B8F6BF-5375-455C-9EA6-DF929625EA0E}">
        <p15:presenceInfo xmlns:p15="http://schemas.microsoft.com/office/powerpoint/2012/main" userId="S::simone.angster@dechema.de::f6d8ef9e-61fe-4d5e-aac9-755fd5d99f2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5619"/>
    <a:srgbClr val="005983"/>
    <a:srgbClr val="0099FF"/>
    <a:srgbClr val="7FC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6" autoAdjust="0"/>
    <p:restoredTop sz="94660"/>
  </p:normalViewPr>
  <p:slideViewPr>
    <p:cSldViewPr snapToGrid="0">
      <p:cViewPr>
        <p:scale>
          <a:sx n="70" d="100"/>
          <a:sy n="70" d="100"/>
        </p:scale>
        <p:origin x="360" y="-216"/>
      </p:cViewPr>
      <p:guideLst>
        <p:guide orient="horz" pos="1207"/>
        <p:guide pos="642"/>
        <p:guide pos="2865"/>
        <p:guide pos="4226"/>
        <p:guide orient="horz" pos="3294"/>
        <p:guide pos="4997"/>
        <p:guide pos="1436"/>
        <p:guide pos="5042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249D5-1A72-4B45-9E05-130FEF86E189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ACB30A-ED89-431E-9732-2BBCAF9ACA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296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4B18FB-EBA9-F993-AD1F-CB5E08A75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B15E554-118E-3BFB-3504-9DEFA2B67D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0722F27-2B41-5549-51CC-01370C7605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FB2729-A14D-E17C-DA35-36AC19D0CD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623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DECHEMAX läuft auch in diesem Jahr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haben ihn so kostengünstig wie möglich gemacht und gleichzeitig modernisiert (Videos statt Protokolle)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Das ist die mit Abstand größte Reichweite in Richtung Schulen/Schüler, die wir haben – auf anderen Kanälen könnten wir eine solche Reichweite nicht aufbauen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haben dem DECHEMAX einmalig eine Finanzspritze aus dem Gremien-Nachwuchsbudget gegeben, denn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Wir können den DECHEMAX nutzen, um die Ziele der Fachsektionen in Richtung Nachwuchsarbeit zu fördern und auch Themen aus den Fachsektionen zu platzieren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Wir sollten deshalb jeden Cent, den wir in Richtung </a:t>
            </a:r>
            <a:r>
              <a:rPr lang="de-DE" sz="1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Schüler:innen</a:t>
            </a: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ausgeben können, dort investieren, als neue aufwändige </a:t>
            </a:r>
            <a:r>
              <a:rPr lang="de-DE" sz="1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Kampagenen</a:t>
            </a: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bei Null zu starten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653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Vor allem gedacht zur Darstellung innerhalb der Community z.B. in Vorlesungen oder bei Tagungen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6981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Abfrage, ob weitere Papiere geplant sind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9732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8CAEB6-6B8B-25E6-DD06-5D8EE133A8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EB3708B-81CE-B93E-C0DD-1E7C0276B0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6F8FAF7-7E1A-2B89-F22B-982470055D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Abfrage, ob weitere Papiere geplant sind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A500C5-FEC2-2A05-D178-2C03E36858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7980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6753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C0172-3C03-F465-A219-293102A72E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A6C3BF6-3551-FDDF-4960-725C789BEB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05DD99B-A222-0179-B5D4-3ACCEFF634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6CD2D18-FBBB-C29B-CB06-2D6E2A7FD3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1207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3522BB7-D471-4EA7-BD3E-EA9871BA3E1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428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Platz enthält.&#10;&#10;Automatisch generierte Beschreibung">
            <a:extLst>
              <a:ext uri="{FF2B5EF4-FFF2-40B4-BE49-F238E27FC236}">
                <a16:creationId xmlns:a16="http://schemas.microsoft.com/office/drawing/2014/main" id="{878F349D-1CD3-4CD0-8AB1-932647F6D2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E1F9294-2D19-498D-A292-E44467CDEAB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095625" y="1676398"/>
            <a:ext cx="4760912" cy="35052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Kontakt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Bildplatzhalter 2">
            <a:extLst>
              <a:ext uri="{FF2B5EF4-FFF2-40B4-BE49-F238E27FC236}">
                <a16:creationId xmlns:a16="http://schemas.microsoft.com/office/drawing/2014/main" id="{FDC6099C-C96C-4C1B-AFF8-3A89A0A371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94092" y="1692441"/>
            <a:ext cx="3057524" cy="35052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25797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182224-0EAD-4876-B8D1-205007425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B28BAB-4F7D-4E0E-B03F-72BD0AE14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E3127DE-6B54-4C86-953B-E040BAAF2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658FD6-C27F-4D38-B269-6B1C6AD2E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460270-FF94-4181-BB9C-19121B232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4C821F7-ED0F-432D-8315-F7B43E27B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543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67B7-1DA8-42D2-A85D-A46FB92A4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720FE68-CEC2-44D4-B7EC-2D95D2E36A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E1A1B65-2743-4B24-B00B-008C0DF05E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41800E5-E2D0-4036-B147-A6C030048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A2F50B0-EED9-4944-9E42-98216EF62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7C19D32-D08B-4C00-A82E-86454FE2C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0396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vo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6A0C9C51-6920-4CF0-9392-37C7F389E6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7" name="Bildplatzhalter 28">
            <a:extLst>
              <a:ext uri="{FF2B5EF4-FFF2-40B4-BE49-F238E27FC236}">
                <a16:creationId xmlns:a16="http://schemas.microsoft.com/office/drawing/2014/main" id="{ADB91728-9422-496B-976C-70D3226BBEBB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3262801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38" name="Bildplatzhalter 28">
            <a:extLst>
              <a:ext uri="{FF2B5EF4-FFF2-40B4-BE49-F238E27FC236}">
                <a16:creationId xmlns:a16="http://schemas.microsoft.com/office/drawing/2014/main" id="{D6FD56F8-B193-4206-9DE3-BEB7C5EE4247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4847750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8" name="Foliennummernplatzhalter 6">
            <a:extLst>
              <a:ext uri="{FF2B5EF4-FFF2-40B4-BE49-F238E27FC236}">
                <a16:creationId xmlns:a16="http://schemas.microsoft.com/office/drawing/2014/main" id="{F45F5719-3ADD-4098-A737-76298B8CE0CF}"/>
              </a:ext>
            </a:extLst>
          </p:cNvPr>
          <p:cNvSpPr txBox="1">
            <a:spLocks/>
          </p:cNvSpPr>
          <p:nvPr userDrawn="1"/>
        </p:nvSpPr>
        <p:spPr>
          <a:xfrm>
            <a:off x="11429378" y="5863230"/>
            <a:ext cx="740772" cy="466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42" name="Bildplatzhalter 28">
            <a:extLst>
              <a:ext uri="{FF2B5EF4-FFF2-40B4-BE49-F238E27FC236}">
                <a16:creationId xmlns:a16="http://schemas.microsoft.com/office/drawing/2014/main" id="{6A70CF88-AAAC-4C43-85C0-85948BE6D9FF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677852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4" name="Bildplatzhalter 28">
            <a:extLst>
              <a:ext uri="{FF2B5EF4-FFF2-40B4-BE49-F238E27FC236}">
                <a16:creationId xmlns:a16="http://schemas.microsoft.com/office/drawing/2014/main" id="{C59BA327-4C6D-465A-AF2D-8BD83206B774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6463192" y="1544866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6" name="Bildplatzhalter 28">
            <a:extLst>
              <a:ext uri="{FF2B5EF4-FFF2-40B4-BE49-F238E27FC236}">
                <a16:creationId xmlns:a16="http://schemas.microsoft.com/office/drawing/2014/main" id="{F02FAF71-9479-435D-9978-2C2917DED380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673693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9" name="Titel 1">
            <a:extLst>
              <a:ext uri="{FF2B5EF4-FFF2-40B4-BE49-F238E27FC236}">
                <a16:creationId xmlns:a16="http://schemas.microsoft.com/office/drawing/2014/main" id="{196B407F-FAEF-4811-9CFC-503A91BC05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52" name="Textplatzhalter 2">
            <a:extLst>
              <a:ext uri="{FF2B5EF4-FFF2-40B4-BE49-F238E27FC236}">
                <a16:creationId xmlns:a16="http://schemas.microsoft.com/office/drawing/2014/main" id="{E803FECB-0D77-47EA-BC6E-629DF5119D13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843591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5" name="Textplatzhalter 2">
            <a:extLst>
              <a:ext uri="{FF2B5EF4-FFF2-40B4-BE49-F238E27FC236}">
                <a16:creationId xmlns:a16="http://schemas.microsoft.com/office/drawing/2014/main" id="{EE50795A-56AA-4760-93A5-4296F03E8D2C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1671613" y="328423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6" name="Textplatzhalter 2">
            <a:extLst>
              <a:ext uri="{FF2B5EF4-FFF2-40B4-BE49-F238E27FC236}">
                <a16:creationId xmlns:a16="http://schemas.microsoft.com/office/drawing/2014/main" id="{0274A72D-9381-4820-B3C6-919308AC1DFA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6459033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7" name="Textplatzhalter 2">
            <a:extLst>
              <a:ext uri="{FF2B5EF4-FFF2-40B4-BE49-F238E27FC236}">
                <a16:creationId xmlns:a16="http://schemas.microsoft.com/office/drawing/2014/main" id="{F00FDB44-2175-4D9F-BE72-DABC6D9D550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3260721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8" name="Textplatzhalter 2">
            <a:extLst>
              <a:ext uri="{FF2B5EF4-FFF2-40B4-BE49-F238E27FC236}">
                <a16:creationId xmlns:a16="http://schemas.microsoft.com/office/drawing/2014/main" id="{8F5F2A93-7998-4F55-989B-C477C64F0104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671613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68" name="Bildplatzhalter 28">
            <a:extLst>
              <a:ext uri="{FF2B5EF4-FFF2-40B4-BE49-F238E27FC236}">
                <a16:creationId xmlns:a16="http://schemas.microsoft.com/office/drawing/2014/main" id="{A40D15C3-DFC6-4341-8645-52B34421BF17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3260721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9" name="Textplatzhalter 2">
            <a:extLst>
              <a:ext uri="{FF2B5EF4-FFF2-40B4-BE49-F238E27FC236}">
                <a16:creationId xmlns:a16="http://schemas.microsoft.com/office/drawing/2014/main" id="{A3F592AC-314D-40CA-B0B2-323E572B2934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3258641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0" name="Bildplatzhalter 28">
            <a:extLst>
              <a:ext uri="{FF2B5EF4-FFF2-40B4-BE49-F238E27FC236}">
                <a16:creationId xmlns:a16="http://schemas.microsoft.com/office/drawing/2014/main" id="{40C32D54-A0AC-42E3-9617-FBB98EDD7F96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>
          <a:xfrm>
            <a:off x="4847750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1" name="Textplatzhalter 2">
            <a:extLst>
              <a:ext uri="{FF2B5EF4-FFF2-40B4-BE49-F238E27FC236}">
                <a16:creationId xmlns:a16="http://schemas.microsoft.com/office/drawing/2014/main" id="{EF8A1C37-0124-4350-92B0-446D599C9A1B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4845670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2" name="Bildplatzhalter 28">
            <a:extLst>
              <a:ext uri="{FF2B5EF4-FFF2-40B4-BE49-F238E27FC236}">
                <a16:creationId xmlns:a16="http://schemas.microsoft.com/office/drawing/2014/main" id="{9CAD539B-5E1F-4DB5-B1EA-2F7AECAEA181}"/>
              </a:ext>
            </a:extLst>
          </p:cNvPr>
          <p:cNvSpPr>
            <a:spLocks noGrp="1"/>
          </p:cNvSpPr>
          <p:nvPr>
            <p:ph type="pic" sz="quarter" idx="67"/>
          </p:nvPr>
        </p:nvSpPr>
        <p:spPr>
          <a:xfrm>
            <a:off x="6463192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3" name="Textplatzhalter 2">
            <a:extLst>
              <a:ext uri="{FF2B5EF4-FFF2-40B4-BE49-F238E27FC236}">
                <a16:creationId xmlns:a16="http://schemas.microsoft.com/office/drawing/2014/main" id="{8D18F2E5-71F1-450E-A6BA-C4284769A2A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6461112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4" name="Bildplatzhalter 28">
            <a:extLst>
              <a:ext uri="{FF2B5EF4-FFF2-40B4-BE49-F238E27FC236}">
                <a16:creationId xmlns:a16="http://schemas.microsoft.com/office/drawing/2014/main" id="{557A16F9-683F-4B8F-AE41-DD271EE2CE8C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8145837" y="1544866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5" name="Textplatzhalter 2">
            <a:extLst>
              <a:ext uri="{FF2B5EF4-FFF2-40B4-BE49-F238E27FC236}">
                <a16:creationId xmlns:a16="http://schemas.microsoft.com/office/drawing/2014/main" id="{766B28ED-8ECB-4CF5-817D-314426FD0C09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7524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6" name="Bildplatzhalter 28">
            <a:extLst>
              <a:ext uri="{FF2B5EF4-FFF2-40B4-BE49-F238E27FC236}">
                <a16:creationId xmlns:a16="http://schemas.microsoft.com/office/drawing/2014/main" id="{4377700B-290B-4FD5-A747-38CD48A2C9FC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8145837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7" name="Textplatzhalter 2">
            <a:extLst>
              <a:ext uri="{FF2B5EF4-FFF2-40B4-BE49-F238E27FC236}">
                <a16:creationId xmlns:a16="http://schemas.microsoft.com/office/drawing/2014/main" id="{541387A7-D4B9-47AC-89F2-8AE3B69EF75F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8137524" y="5794075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1742005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3ED65E1-6229-47F4-8375-4340FA2542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C405796-8C90-425B-8932-7839BACCF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2D8F44-44E8-4F2F-960C-3FC53E1AB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728077-B451-4E93-9C3D-AC7AE57AE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E0B8C1-9A63-4A72-94D0-63EADBAB0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9182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814918" y="76201"/>
            <a:ext cx="10562167" cy="615951"/>
          </a:xfrm>
        </p:spPr>
        <p:txBody>
          <a:bodyPr/>
          <a:lstStyle/>
          <a:p>
            <a:r>
              <a:rPr lang="de-DE" dirty="0"/>
              <a:t>Klicken Sie, um das Titelformat zu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Ort, Datum</a:t>
            </a:r>
            <a:endParaRPr lang="de-DE" dirty="0"/>
          </a:p>
        </p:txBody>
      </p:sp>
      <p:sp>
        <p:nvSpPr>
          <p:cNvPr id="6" name="Rechteck 5"/>
          <p:cNvSpPr/>
          <p:nvPr userDrawn="1"/>
        </p:nvSpPr>
        <p:spPr>
          <a:xfrm>
            <a:off x="9840416" y="6327494"/>
            <a:ext cx="1934896" cy="37039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pic>
        <p:nvPicPr>
          <p:cNvPr id="10" name="Grafik 9" descr="DEC_4C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0417" y="6405331"/>
            <a:ext cx="1495948" cy="34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926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nhalt Seitenelem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>
            <a:extLst>
              <a:ext uri="{FF2B5EF4-FFF2-40B4-BE49-F238E27FC236}">
                <a16:creationId xmlns:a16="http://schemas.microsoft.com/office/drawing/2014/main" id="{4B8F6FAC-E709-494E-B16D-C0B98142C0E7}"/>
              </a:ext>
            </a:extLst>
          </p:cNvPr>
          <p:cNvSpPr txBox="1"/>
          <p:nvPr userDrawn="1"/>
        </p:nvSpPr>
        <p:spPr>
          <a:xfrm>
            <a:off x="654205" y="300492"/>
            <a:ext cx="10297330" cy="134190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endParaRPr lang="de-DE" sz="3400" spc="150" dirty="0">
              <a:solidFill>
                <a:srgbClr val="1E262E"/>
              </a:solidFill>
              <a:latin typeface="Arial Nova Light" panose="020B0504020202020204" pitchFamily="34" charset="0"/>
              <a:cs typeface="Arial Nova" panose="020F0502020204030204" pitchFamily="34" charset="0"/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D67E901F-F646-464C-85C8-BB85DB12DCD7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3F05C5A-B692-4897-9A80-423B88E063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546642"/>
            <a:ext cx="10297330" cy="463850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000">
                <a:solidFill>
                  <a:srgbClr val="000000"/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9BF1AE4-CFD6-469C-B5D8-AA3FA2876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15636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rgbClr val="000000"/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2" name="Datumsplatzhalter 5">
            <a:extLst>
              <a:ext uri="{FF2B5EF4-FFF2-40B4-BE49-F238E27FC236}">
                <a16:creationId xmlns:a16="http://schemas.microsoft.com/office/drawing/2014/main" id="{3139473D-0760-C219-5732-D834654E1F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6763" y="6531862"/>
            <a:ext cx="576000" cy="169200"/>
          </a:xfrm>
          <a:prstGeom prst="rect">
            <a:avLst/>
          </a:prstGeom>
        </p:spPr>
        <p:txBody>
          <a:bodyPr wrap="none" lIns="0" tIns="0" rIns="0" bIns="0"/>
          <a:lstStyle>
            <a:lvl1pPr>
              <a:defRPr sz="900" baseline="0">
                <a:solidFill>
                  <a:srgbClr val="000000"/>
                </a:solidFill>
                <a:latin typeface="Arial Nova" panose="020B0504020202020204" pitchFamily="34" charset="0"/>
              </a:defRPr>
            </a:lvl1pPr>
          </a:lstStyle>
          <a:p>
            <a:fld id="{053521C5-790D-41E6-9B6A-184F8BF0F55F}" type="datetime1">
              <a:rPr lang="de-DE" smtClean="0"/>
              <a:pPr/>
              <a:t>23.09.2025</a:t>
            </a:fld>
            <a:endParaRPr lang="de-DE" dirty="0"/>
          </a:p>
        </p:txBody>
      </p:sp>
      <p:sp>
        <p:nvSpPr>
          <p:cNvPr id="3" name="Fußzeilenplatzhalter 6">
            <a:extLst>
              <a:ext uri="{FF2B5EF4-FFF2-40B4-BE49-F238E27FC236}">
                <a16:creationId xmlns:a16="http://schemas.microsoft.com/office/drawing/2014/main" id="{FFE4761B-AB36-2A8D-1E8A-7130DCECAC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00664" y="6529231"/>
            <a:ext cx="9468000" cy="167933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900" baseline="0">
                <a:solidFill>
                  <a:srgbClr val="000000"/>
                </a:solidFill>
                <a:latin typeface="Arial Nova" panose="020B0504020202020204" pitchFamily="34" charset="0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84899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483">
          <p15:clr>
            <a:srgbClr val="FBAE40"/>
          </p15:clr>
        </p15:guide>
        <p15:guide id="3" orient="horz" pos="39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Seitenelement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0CDFFFB-1340-48D7-BABB-D86238FA1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B8F6FAC-E709-494E-B16D-C0B98142C0E7}"/>
              </a:ext>
            </a:extLst>
          </p:cNvPr>
          <p:cNvSpPr txBox="1"/>
          <p:nvPr userDrawn="1"/>
        </p:nvSpPr>
        <p:spPr>
          <a:xfrm>
            <a:off x="654205" y="300492"/>
            <a:ext cx="10297330" cy="134190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400" b="0" i="0" u="none" strike="noStrike" kern="1200" cap="none" spc="150" normalizeH="0" baseline="0" noProof="0" dirty="0">
              <a:ln>
                <a:noFill/>
              </a:ln>
              <a:solidFill>
                <a:srgbClr val="1E262E"/>
              </a:solidFill>
              <a:effectLst/>
              <a:uLnTx/>
              <a:uFillTx/>
              <a:latin typeface="Arial Nova Light" panose="020B0504020202020204" pitchFamily="34" charset="0"/>
              <a:ea typeface="+mn-ea"/>
              <a:cs typeface="Arial Nova" panose="020F0502020204030204" pitchFamily="34" charset="0"/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D67E901F-F646-464C-85C8-BB85DB12DCD7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3F05C5A-B692-4897-9A80-423B88E063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546642"/>
            <a:ext cx="10297330" cy="4638501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9BF1AE4-CFD6-469C-B5D8-AA3FA2876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3A957F24-448F-410C-B10D-C43472C42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2414" y="6339009"/>
            <a:ext cx="4114800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0D9ED65E-65D9-43D1-9F5A-61DA5663AD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55356" y="6339009"/>
            <a:ext cx="1776707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759EE5-3EAF-4BE6-B7BF-4510C5F9449B}" type="datetime1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23.09.2025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8686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>
          <p15:clr>
            <a:srgbClr val="FBAE40"/>
          </p15:clr>
        </p15:guide>
        <p15:guide id="2" pos="41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C104562E-5E2B-4CF3-9910-216B00417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540328"/>
            <a:ext cx="10292722" cy="839585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Headline/ Überschrift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6A45830-376A-4A9B-B984-36174C434BC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28936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6CAF5AB2-524B-40F0-8FE3-4DD64A2222BD}"/>
              </a:ext>
            </a:extLst>
          </p:cNvPr>
          <p:cNvSpPr txBox="1">
            <a:spLocks/>
          </p:cNvSpPr>
          <p:nvPr userDrawn="1"/>
        </p:nvSpPr>
        <p:spPr>
          <a:xfrm>
            <a:off x="628953" y="6356176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34538B25-818C-457E-A9EE-D771565E7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2414" y="6339009"/>
            <a:ext cx="4114800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A2885999-3F32-4F59-8137-7F66753167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55356" y="6339009"/>
            <a:ext cx="1776707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A0CE40-07F1-4569-852E-A1004CE2C3E6}" type="datetime1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23.09.2025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37057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F7B322-24FE-56F6-B76A-ED399AF2D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9A65006-3909-767B-8ECC-F266B84D76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645C05-E402-2020-5D9A-64D64760C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B87D6-59B0-413B-A104-E25D420936C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23.09.2025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8457E5-525E-AC03-011B-D97A1AFED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B7362A-2E71-859C-042E-CC46EA679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9455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7FA0B473-8AB3-4C66-8152-66EF2B5700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4478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BC2E10-9F95-4F33-814A-5E66BBD284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5C3F512-B3BB-4D2E-ACB4-A65FADB0C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DF587F-6A7E-4AE5-920C-EF5611004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A5945F-DC03-4868-BC48-C14BFE88C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137EDE-1024-459F-9B2C-9F992EF11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2409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93A027-8CB4-4023-A945-C1A363829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CD722A-922B-4D46-AE68-AD179CA40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B593FB-4FD7-4EC3-B557-43FEB0754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029678-4569-4A16-9883-08A38AE02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16B01C-24E1-479C-BB64-1C43468D2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32072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0216ED-FD12-478D-9619-354364B40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272DE3F-A2AE-4EC5-908C-26FAF0976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DEDB47-ECE1-4F68-81CA-12284EA8E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6C09AC-6B1F-4D97-BA2E-B314756FF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A9E82C-C9A9-4227-9E17-ECB09986A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9024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BD4804-0422-47F4-939E-A1DF0090F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698A86-540C-47D1-A78E-0C45A3F69F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12BDBB3-C1C2-4608-9A36-6350C6BD7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8E350F-4B8C-4BFE-9D3D-5E7B4032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4F36CCC-13C2-4691-A32B-E513B6899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B3DC84-04A4-40ED-8526-4F3430288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13210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0E91D7-1DD5-482B-8B46-3B30BC85E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7C1EBE9-EBB8-402D-BD5B-9ECB35FF2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25845BD-D58E-4A89-B2AE-9C47320C57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6823EC-7D4F-4215-B9E8-94C51CF641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5A84DB2-B1D6-4129-8175-3EEB8C28E6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28C3C2A-94FD-4104-ACDD-8F49996A0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09F672B-6498-4428-9F9E-2F4CB3285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0A3FF96-834D-4083-A183-F33B2B29D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41826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EF1414-DE60-4A21-8096-D7067DBA6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A669E97-964D-48F7-8B04-9D4980A08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025A15F-5126-4757-A4C9-3E4373DD3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BE8832-9406-4C76-88C0-ED325C00B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949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DD66F0A-C9C8-48B4-8C66-C3D33778D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5F53B89-BDB3-4FEA-B149-42D9DAF01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EF2030D-77C4-4309-A2C4-24F7E93CE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30636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37B045-E3DF-43D7-9DDC-B1992D018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379617-56DA-4179-8B41-ACFC88BC2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4708C7-5860-4BB4-83F1-FF718B4CF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D327986-26DA-436A-AD78-F2D7787C6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5277FE-209A-488A-83F8-ED3F27B5E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1B29F23-1D1A-4B3D-9AEA-AE01A53D5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3492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9BE1F2-BC69-4E40-9D22-F47F8BA2D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27B4C65-D403-4C12-9D6E-8AA80EAF71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A72DA9-F3D1-453E-A308-3A80F36B1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0A8D227-83BF-4FCC-9A94-BDCB5743E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42930E3-011F-4915-B0CD-37AADE50A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87A94A9-A150-4DD6-8FDA-07C026BA5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4813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75EA7-0F4A-4559-87D7-5596BA5CA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5E04BC5-A782-4D0A-858D-EF5C9B26AE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4D238D-3199-466D-AC77-963400499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D56884-BE02-456C-905F-E641312C7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34DF2B-E914-4523-B4DC-9559B3570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0135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12A1E92E-28CB-4AD1-827B-5CA3C54A44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5823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2C634B3-1E87-4F2B-BB9C-AFE45BF2BB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1315125-BD5F-4A45-BB20-BE1718A8A0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DDC215-15C7-4AE4-AEBA-3159D8C5B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92BC15-AE0E-4E70-A771-4D3F639DA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985F59-B907-4D1E-8736-FC59973B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08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C21ECD91-A9C2-48A0-A1AD-C9657F8DF7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78E5D0-5E7C-4283-9DAB-487857A39CF4}"/>
              </a:ext>
            </a:extLst>
          </p:cNvPr>
          <p:cNvSpPr/>
          <p:nvPr userDrawn="1"/>
        </p:nvSpPr>
        <p:spPr>
          <a:xfrm>
            <a:off x="0" y="0"/>
            <a:ext cx="12192000" cy="5985165"/>
          </a:xfrm>
          <a:prstGeom prst="rect">
            <a:avLst/>
          </a:prstGeom>
          <a:solidFill>
            <a:srgbClr val="005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3419466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2C17AE00-72B6-40AF-AAB3-A29FBCD435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2807368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Fisch enthält.&#10;&#10;Automatisch generierte Beschreibung">
            <a:extLst>
              <a:ext uri="{FF2B5EF4-FFF2-40B4-BE49-F238E27FC236}">
                <a16:creationId xmlns:a16="http://schemas.microsoft.com/office/drawing/2014/main" id="{4CDC4647-28CD-4BA7-8453-EAAA8EA34C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1851884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icht Fokusthe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C1E3C9E8-56FA-441C-BCE1-3AB9A8AE3A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Foliennummernplatzhalter 6">
            <a:extLst>
              <a:ext uri="{FF2B5EF4-FFF2-40B4-BE49-F238E27FC236}">
                <a16:creationId xmlns:a16="http://schemas.microsoft.com/office/drawing/2014/main" id="{46C3DF1F-A661-4393-BC1C-58A45E20E606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38E7B5E3-7A4E-4199-8D03-D034063E4E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865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Seiten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0CDFFFB-1340-48D7-BABB-D86238FA1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B8F6FAC-E709-494E-B16D-C0B98142C0E7}"/>
              </a:ext>
            </a:extLst>
          </p:cNvPr>
          <p:cNvSpPr txBox="1"/>
          <p:nvPr userDrawn="1"/>
        </p:nvSpPr>
        <p:spPr>
          <a:xfrm>
            <a:off x="654205" y="300492"/>
            <a:ext cx="10297330" cy="134190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endParaRPr lang="de-DE" sz="3400" spc="150" dirty="0">
              <a:solidFill>
                <a:srgbClr val="1E262E"/>
              </a:solidFill>
              <a:latin typeface="Arial Nova Light" panose="020B0504020202020204" pitchFamily="34" charset="0"/>
              <a:cs typeface="Arial Nova" panose="020F0502020204030204" pitchFamily="34" charset="0"/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D67E901F-F646-464C-85C8-BB85DB12DCD7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3F05C5A-B692-4897-9A80-423B88E063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638501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9BF1AE4-CFD6-469C-B5D8-AA3FA2876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148346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 userDrawn="1">
          <p15:clr>
            <a:srgbClr val="FBAE40"/>
          </p15:clr>
        </p15:guide>
        <p15:guide id="2" pos="41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C104562E-5E2B-4CF3-9910-216B00417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540328"/>
            <a:ext cx="10292722" cy="839585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Headline/ Überschrift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6A45830-376A-4A9B-B984-36174C434BC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28936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6CAF5AB2-524B-40F0-8FE3-4DD64A2222BD}"/>
              </a:ext>
            </a:extLst>
          </p:cNvPr>
          <p:cNvSpPr txBox="1">
            <a:spLocks/>
          </p:cNvSpPr>
          <p:nvPr userDrawn="1"/>
        </p:nvSpPr>
        <p:spPr>
          <a:xfrm>
            <a:off x="689952" y="6280029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baseline="0" dirty="0">
              <a:solidFill>
                <a:schemeClr val="tx1">
                  <a:lumMod val="50000"/>
                  <a:lumOff val="50000"/>
                </a:schemeClr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60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B87D6-59B0-413B-A104-E25D420936CF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200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4" r:id="rId2"/>
    <p:sldLayoutId id="2147483682" r:id="rId3"/>
    <p:sldLayoutId id="2147483678" r:id="rId4"/>
    <p:sldLayoutId id="2147483680" r:id="rId5"/>
    <p:sldLayoutId id="2147483685" r:id="rId6"/>
    <p:sldLayoutId id="2147483650" r:id="rId7"/>
    <p:sldLayoutId id="2147483655" r:id="rId8"/>
    <p:sldLayoutId id="2147483677" r:id="rId9"/>
    <p:sldLayoutId id="2147483676" r:id="rId10"/>
    <p:sldLayoutId id="2147483656" r:id="rId11"/>
    <p:sldLayoutId id="2147483657" r:id="rId12"/>
    <p:sldLayoutId id="2147483686" r:id="rId13"/>
    <p:sldLayoutId id="2147483659" r:id="rId14"/>
    <p:sldLayoutId id="2147483692" r:id="rId15"/>
    <p:sldLayoutId id="214748369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 userDrawn="1">
          <p15:clr>
            <a:srgbClr val="F26B43"/>
          </p15:clr>
        </p15:guide>
        <p15:guide id="2" pos="415" userDrawn="1">
          <p15:clr>
            <a:srgbClr val="F26B43"/>
          </p15:clr>
        </p15:guide>
        <p15:guide id="3" pos="706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1DF9E0-8FA0-4DB5-9925-A1064B4F0517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23.09.2025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098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>
          <p15:clr>
            <a:srgbClr val="F26B43"/>
          </p15:clr>
        </p15:guide>
        <p15:guide id="2" pos="415">
          <p15:clr>
            <a:srgbClr val="F26B43"/>
          </p15:clr>
        </p15:guide>
        <p15:guide id="3" pos="706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1DF9E0-8FA0-4DB5-9925-A1064B4F0517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23.09.2025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01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>
          <p15:clr>
            <a:srgbClr val="F26B43"/>
          </p15:clr>
        </p15:guide>
        <p15:guide id="2" pos="415">
          <p15:clr>
            <a:srgbClr val="F26B43"/>
          </p15:clr>
        </p15:guide>
        <p15:guide id="3" pos="706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B87D6-59B0-413B-A104-E25D420936C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23.09.2025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987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55F8E4D-3131-4900-9727-C8BE55DCF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B9A9EE-B676-41C3-BA1F-D7D37A1F1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5F7852-0143-45D9-B14E-E7ABD81862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46762-0F30-4181-B9BC-D323F2B6C32C}" type="datetimeFigureOut">
              <a:rPr lang="de-DE" smtClean="0"/>
              <a:t>23.09.2025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9AEAB1-809B-4802-BE90-671BE7BD5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E5ECB3-4430-4726-9253-2A76E22B5C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8219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dechema.de/Roadmap_Phytoextrakte_2025-path-123211,124930.html" TargetMode="Externa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.de/en/DECHEMAFORUM2026.html" TargetMode="External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.de/en/DECHEMAFORUM2026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.de/Gremien_intern.html" TargetMode="External"/><Relationship Id="rId2" Type="http://schemas.openxmlformats.org/officeDocument/2006/relationships/hyperlink" Target="https://dechema.de/gremien.html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http://amxe.net/qp1sq8qr/s_t0w058iv/files/MPIKoFo_180126_SCHUETH_003hochkant_c_FrankVinken-MPIfuerKohlenforschung650x728px.jpg" TargetMode="External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http://amxe.net/qp1sq8qr/s_t0w058iv/files/PM4PeterSeeberger2022JPEG.jpg" TargetMode="External"/><Relationship Id="rId5" Type="http://schemas.openxmlformats.org/officeDocument/2006/relationships/image" Target="../media/image13.png"/><Relationship Id="rId10" Type="http://schemas.openxmlformats.org/officeDocument/2006/relationships/image" Target="../media/image17.jpeg"/><Relationship Id="rId4" Type="http://schemas.openxmlformats.org/officeDocument/2006/relationships/image" Target="http://amxe.net/qp1sq8qr/s_t0w058iv/files/PM3Seidensticker_copyrightthomasseidensticker650x728px.jpg" TargetMode="External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x.de/Sponsoring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dechema.de/Dokumentation_Nachwuchs.html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27101C-F511-4C9F-BFDF-ECBF92226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335" y="2481350"/>
            <a:ext cx="10297330" cy="947650"/>
          </a:xfrm>
        </p:spPr>
        <p:txBody>
          <a:bodyPr/>
          <a:lstStyle/>
          <a:p>
            <a:pPr algn="ctr"/>
            <a:r>
              <a:rPr lang="de-DE" dirty="0"/>
              <a:t>Neues aus der DECHEMA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881ECD0-ABED-4DBB-8EA5-5315560CE4BB}"/>
              </a:ext>
            </a:extLst>
          </p:cNvPr>
          <p:cNvSpPr txBox="1"/>
          <p:nvPr/>
        </p:nvSpPr>
        <p:spPr>
          <a:xfrm>
            <a:off x="302697" y="6230533"/>
            <a:ext cx="2872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rPr>
              <a:t>Stand 23.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3742865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67DB0B6-0742-4710-81BB-6249C3CAF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8334347" cy="4638501"/>
          </a:xfrm>
        </p:spPr>
        <p:txBody>
          <a:bodyPr>
            <a:noAutofit/>
          </a:bodyPr>
          <a:lstStyle/>
          <a:p>
            <a:r>
              <a:rPr lang="de-DE" sz="1600" b="1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Roadmap Phytoextraktion 2034: Eine nachhaltige Quelle für innovative Produkte</a:t>
            </a:r>
            <a:r>
              <a:rPr lang="de-DE" sz="1600" b="1" dirty="0">
                <a:solidFill>
                  <a:schemeClr val="tx2"/>
                </a:solidFill>
              </a:rPr>
              <a:t> (Juli 2025)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Überblick über Branche und aktuelle Herausforderungen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/>
              <a:t>Empfehlungen zur Technologieentwicklung und Anpassung von Regulatorik</a:t>
            </a:r>
          </a:p>
          <a:p>
            <a:endParaRPr lang="de-DE" sz="1600" b="1" dirty="0">
              <a:solidFill>
                <a:schemeClr val="tx2"/>
              </a:solidFill>
            </a:endParaRPr>
          </a:p>
          <a:p>
            <a:r>
              <a:rPr lang="de-DE" sz="1600" b="1" dirty="0">
                <a:solidFill>
                  <a:schemeClr val="tx2"/>
                </a:solidFill>
              </a:rPr>
              <a:t>Ressourcenverfügbarkeit für klimaneutrales Fliegen (Januar 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2"/>
                </a:solidFill>
              </a:rPr>
              <a:t>Analyse des Bedarfs an kritischen Rohstoffen für die Produktion von E-Kerosin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2"/>
                </a:solidFill>
              </a:rPr>
              <a:t>Notwendige strukturelle und politische Maßnahmen</a:t>
            </a:r>
            <a:endParaRPr lang="de-DE" sz="1600" b="1" dirty="0">
              <a:solidFill>
                <a:schemeClr val="tx2"/>
              </a:solidFill>
            </a:endParaRPr>
          </a:p>
          <a:p>
            <a:endParaRPr lang="de-DE" sz="1600" b="1" dirty="0">
              <a:solidFill>
                <a:schemeClr val="tx2"/>
              </a:solidFill>
            </a:endParaRPr>
          </a:p>
          <a:p>
            <a:r>
              <a:rPr lang="de-DE" sz="1600" b="1" dirty="0">
                <a:solidFill>
                  <a:schemeClr val="tx2"/>
                </a:solidFill>
              </a:rPr>
              <a:t>Wie die Transformation der Chemie gelingen kann – ein Update (November 2024)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Update der Szenarien der Klimaschutzplattform „Chemistry4Climate“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Wie wirkt  sich der Rückgang der Produktionsmengen auf die Transformationswege der Chemie aus?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5C7DCE-9863-4585-8E65-55C8AA656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Aktuelle Veröffentlichungen (Auszug)</a:t>
            </a:r>
          </a:p>
        </p:txBody>
      </p:sp>
      <p:pic>
        <p:nvPicPr>
          <p:cNvPr id="7" name="Grafik 6" descr="Ein Bild, das Muster, Symmetrie, Quadrat, Design enthält.&#10;&#10;Automatisch generierte Beschreibung">
            <a:extLst>
              <a:ext uri="{FF2B5EF4-FFF2-40B4-BE49-F238E27FC236}">
                <a16:creationId xmlns:a16="http://schemas.microsoft.com/office/drawing/2014/main" id="{A133EE73-DCC6-6275-C295-D147199184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2918" y="4647149"/>
            <a:ext cx="1393031" cy="139303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F3BE220-C766-AEC2-E6F0-2264E36D2AE4}"/>
              </a:ext>
            </a:extLst>
          </p:cNvPr>
          <p:cNvSpPr txBox="1"/>
          <p:nvPr/>
        </p:nvSpPr>
        <p:spPr>
          <a:xfrm>
            <a:off x="9221291" y="4000818"/>
            <a:ext cx="2359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 Nova Light" panose="020B0304020202020204" pitchFamily="34" charset="0"/>
              </a:rPr>
              <a:t>Weitere Veröffentlichungen</a:t>
            </a:r>
          </a:p>
          <a:p>
            <a:r>
              <a:rPr lang="de-DE" sz="1200" dirty="0">
                <a:latin typeface="Arial Nova Light" panose="020B0304020202020204" pitchFamily="34" charset="0"/>
              </a:rPr>
              <a:t>unter</a:t>
            </a:r>
          </a:p>
          <a:p>
            <a:r>
              <a:rPr lang="de-DE" sz="1200" dirty="0">
                <a:latin typeface="Arial Nova Light" panose="020B0304020202020204" pitchFamily="34" charset="0"/>
              </a:rPr>
              <a:t>www.dechema.de/studien</a:t>
            </a:r>
          </a:p>
        </p:txBody>
      </p:sp>
    </p:spTree>
    <p:extLst>
      <p:ext uri="{BB962C8B-B14F-4D97-AF65-F5344CB8AC3E}">
        <p14:creationId xmlns:p14="http://schemas.microsoft.com/office/powerpoint/2010/main" val="1518863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1682987-FC00-6B7C-CAB1-22BF06D29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Veröffentlichungen in Vorbereitung (1/2)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3F44C096-8EC8-2173-B90E-D0A36350AB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358065"/>
              </p:ext>
            </p:extLst>
          </p:nvPr>
        </p:nvGraphicFramePr>
        <p:xfrm>
          <a:off x="654205" y="1356437"/>
          <a:ext cx="10095312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0447">
                  <a:extLst>
                    <a:ext uri="{9D8B030D-6E8A-4147-A177-3AD203B41FA5}">
                      <a16:colId xmlns:a16="http://schemas.microsoft.com/office/drawing/2014/main" val="2181026589"/>
                    </a:ext>
                  </a:extLst>
                </a:gridCol>
                <a:gridCol w="2599761">
                  <a:extLst>
                    <a:ext uri="{9D8B030D-6E8A-4147-A177-3AD203B41FA5}">
                      <a16:colId xmlns:a16="http://schemas.microsoft.com/office/drawing/2014/main" val="2964655444"/>
                    </a:ext>
                  </a:extLst>
                </a:gridCol>
                <a:gridCol w="3365104">
                  <a:extLst>
                    <a:ext uri="{9D8B030D-6E8A-4147-A177-3AD203B41FA5}">
                      <a16:colId xmlns:a16="http://schemas.microsoft.com/office/drawing/2014/main" val="42633188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Papier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Gremium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425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Schedule Risk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Endredaktion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Fachgruppe Cost Engineering (FS PEMT)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1978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Überarbeitung Qualifikationsrahmen/ „Studiengang für Weltretter“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Fachsektion Bildung &amp; Innovation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569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Überarbeitung Katalyse-Lehrprofil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GeCatS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1595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Whitepaper Material-Ökonomie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Fachsektion Funktionale Materialien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4708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Englische Übersetzung des Positionspapiers „Abfallverbrennung in der Zukunft“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Fachgruppe Abfallbehandlung und Wertstoffrückgewinnung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347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Stellungnahme </a:t>
                      </a:r>
                      <a:r>
                        <a:rPr lang="de-DE" sz="1800" dirty="0">
                          <a:effectLst/>
                          <a:latin typeface="Arial Nova Light" panose="020B03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zur Regulierung der Gentechnik </a:t>
                      </a:r>
                      <a:endParaRPr lang="de-DE" sz="1800" dirty="0">
                        <a:latin typeface="Arial Nova Light" panose="020B03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veröffentlicht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Fachsektion Biotechnologische Produktionssysteme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885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7785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440D6-EB96-D383-E850-07283300B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B72D3C9-2589-2838-9873-C087E735C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Veröffentlichungen in Vorbereitung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47EF78F6-4285-B79D-90DF-18FDDECC82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265249"/>
              </p:ext>
            </p:extLst>
          </p:nvPr>
        </p:nvGraphicFramePr>
        <p:xfrm>
          <a:off x="654205" y="1356437"/>
          <a:ext cx="10095312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0447">
                  <a:extLst>
                    <a:ext uri="{9D8B030D-6E8A-4147-A177-3AD203B41FA5}">
                      <a16:colId xmlns:a16="http://schemas.microsoft.com/office/drawing/2014/main" val="2181026589"/>
                    </a:ext>
                  </a:extLst>
                </a:gridCol>
                <a:gridCol w="2599761">
                  <a:extLst>
                    <a:ext uri="{9D8B030D-6E8A-4147-A177-3AD203B41FA5}">
                      <a16:colId xmlns:a16="http://schemas.microsoft.com/office/drawing/2014/main" val="2964655444"/>
                    </a:ext>
                  </a:extLst>
                </a:gridCol>
                <a:gridCol w="3365104">
                  <a:extLst>
                    <a:ext uri="{9D8B030D-6E8A-4147-A177-3AD203B41FA5}">
                      <a16:colId xmlns:a16="http://schemas.microsoft.com/office/drawing/2014/main" val="42633188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Papier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Gremium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425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Effizienz bei Sicherheitsstudien und Quality </a:t>
                      </a:r>
                      <a:r>
                        <a:rPr lang="de-DE" sz="1800" dirty="0" err="1">
                          <a:latin typeface="Arial Nova Light" panose="020B0304020202020204" pitchFamily="34" charset="0"/>
                        </a:rPr>
                        <a:t>by</a:t>
                      </a: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0960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Handlungshilfe Stofffreisetzung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0870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Ereignis-Leitfaden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err="1">
                          <a:latin typeface="Arial Nova Light" panose="020B0304020202020204" pitchFamily="34" charset="0"/>
                        </a:rPr>
                        <a:t>FGr</a:t>
                      </a: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 Ereignisse (FS Prozess- und Anlagensicherheit)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091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Handreichung Sichere Lagerung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3280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Aktualisierung des Lehrprofils Prozess- und Anlagensicherheit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484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Positionspapier als Ergebnis aus dem 62. Tutzing Symposium 2026 „Elektrifizierung der Prozessindustrie“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geplant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FS Chemische Reaktionstechnik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95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1944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1CDB559-F4F6-70C9-A6C0-908266E21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8936362" cy="463850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15.-17. September 2026 in Frankfurt am Main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Defossilizing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the process industry – creating competitive solutions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tx1"/>
                </a:solidFill>
              </a:rPr>
              <a:t>Vortragsprogamm</a:t>
            </a:r>
            <a:endParaRPr lang="de-DE" sz="18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Workshops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Firmenausstellung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Poster-Pitches und </a:t>
            </a:r>
            <a:r>
              <a:rPr lang="de-DE" sz="1800" dirty="0" err="1">
                <a:solidFill>
                  <a:schemeClr val="tx1"/>
                </a:solidFill>
              </a:rPr>
              <a:t>Posterparty</a:t>
            </a:r>
            <a:endParaRPr lang="de-DE" sz="18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„Career &amp; Network“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Get-Together für Nachwuchsgruppen und Interessierte</a:t>
            </a:r>
          </a:p>
          <a:p>
            <a:r>
              <a:rPr lang="de-DE" sz="1800" dirty="0">
                <a:solidFill>
                  <a:srgbClr val="C00000"/>
                </a:solidFill>
              </a:rPr>
              <a:t>Call </a:t>
            </a:r>
            <a:r>
              <a:rPr lang="de-DE" sz="1800" dirty="0" err="1">
                <a:solidFill>
                  <a:srgbClr val="C00000"/>
                </a:solidFill>
              </a:rPr>
              <a:t>for</a:t>
            </a:r>
            <a:r>
              <a:rPr lang="de-DE" sz="1800" dirty="0">
                <a:solidFill>
                  <a:srgbClr val="C00000"/>
                </a:solidFill>
              </a:rPr>
              <a:t> Papers ist geöffnet</a:t>
            </a:r>
          </a:p>
          <a:p>
            <a:r>
              <a:rPr lang="de-DE" sz="1800" dirty="0">
                <a:solidFill>
                  <a:schemeClr val="tx1"/>
                </a:solidFill>
                <a:hlinkClick r:id="rId3"/>
              </a:rPr>
              <a:t>https://dechema.de/en/DECHEMAFORUM2026.html</a:t>
            </a:r>
            <a:endParaRPr lang="de-DE" sz="1800" dirty="0">
              <a:solidFill>
                <a:schemeClr val="tx1"/>
              </a:solidFill>
            </a:endParaRPr>
          </a:p>
          <a:p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DFDF579-412F-6F28-F3EE-09B1F3AA1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DECHEMA FORUM</a:t>
            </a:r>
          </a:p>
        </p:txBody>
      </p:sp>
      <p:pic>
        <p:nvPicPr>
          <p:cNvPr id="5" name="Grafik 4" descr="Ein Bild, das Grafiken, Schrift, Screenshot, Grafikdesign enthält.&#10;&#10;Automatisch generierte Beschreibung">
            <a:extLst>
              <a:ext uri="{FF2B5EF4-FFF2-40B4-BE49-F238E27FC236}">
                <a16:creationId xmlns:a16="http://schemas.microsoft.com/office/drawing/2014/main" id="{F4982A6C-90C3-A02E-155C-72EAFAFD67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814" y="0"/>
            <a:ext cx="6063910" cy="1342389"/>
          </a:xfrm>
          <a:prstGeom prst="rect">
            <a:avLst/>
          </a:prstGeom>
        </p:spPr>
      </p:pic>
      <p:pic>
        <p:nvPicPr>
          <p:cNvPr id="7" name="Grafik 6" descr="Ein Bild, das Kleidung, Menschen, Schuhwerk, Person enthält.&#10;&#10;Automatisch generierte Beschreibung">
            <a:extLst>
              <a:ext uri="{FF2B5EF4-FFF2-40B4-BE49-F238E27FC236}">
                <a16:creationId xmlns:a16="http://schemas.microsoft.com/office/drawing/2014/main" id="{8DBF42D0-DF4E-FC70-ACF6-1C05E087858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0019" y="1652422"/>
            <a:ext cx="2871446" cy="1776578"/>
          </a:xfrm>
          <a:prstGeom prst="rect">
            <a:avLst/>
          </a:prstGeom>
        </p:spPr>
      </p:pic>
      <p:pic>
        <p:nvPicPr>
          <p:cNvPr id="11" name="Grafik 10" descr="Ein Bild, das Kleidung, Person, Mann, Menschliches Gesicht enthält.&#10;&#10;Automatisch generierte Beschreibung">
            <a:extLst>
              <a:ext uri="{FF2B5EF4-FFF2-40B4-BE49-F238E27FC236}">
                <a16:creationId xmlns:a16="http://schemas.microsoft.com/office/drawing/2014/main" id="{3805BC2E-5E35-F42D-9E56-B3C5BFFD137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3701" y="3555502"/>
            <a:ext cx="2837764" cy="1789282"/>
          </a:xfrm>
          <a:prstGeom prst="rect">
            <a:avLst/>
          </a:prstGeom>
        </p:spPr>
      </p:pic>
      <p:pic>
        <p:nvPicPr>
          <p:cNvPr id="6" name="Grafik 5" descr="Ein Bild, das Muster, Pixel enthält.&#10;&#10;KI-generierte Inhalte können fehlerhaft sein.">
            <a:extLst>
              <a:ext uri="{FF2B5EF4-FFF2-40B4-BE49-F238E27FC236}">
                <a16:creationId xmlns:a16="http://schemas.microsoft.com/office/drawing/2014/main" id="{D0A688E7-C6F2-9B5B-391F-73ADFB6E5C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4970" y="5156823"/>
            <a:ext cx="1441544" cy="144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1419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4FC3A6-133A-EE30-AD6F-5A20FDE7C6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90AA7A1-BF2E-EF58-29C2-6E7B8AC69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8936362" cy="463850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1600" dirty="0"/>
              <a:t>15.-17. September 2026 in Frankfurt am Main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>
                <a:latin typeface="Arial" panose="020B0604020202020204" pitchFamily="34" charset="0"/>
                <a:ea typeface="Calibri" panose="020F0502020204030204" pitchFamily="34" charset="0"/>
              </a:rPr>
              <a:t>Defossilizing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</a:rPr>
              <a:t> the process industry – creating competitive solutions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de-DE" sz="1600" b="1" i="1" dirty="0"/>
          </a:p>
          <a:p>
            <a:pPr algn="ctr">
              <a:spcAft>
                <a:spcPts val="600"/>
              </a:spcAft>
            </a:pPr>
            <a:r>
              <a:rPr lang="de-DE" sz="2400" b="1" i="1" dirty="0"/>
              <a:t>Ihre Mitgestaltung ist gefragt!</a:t>
            </a:r>
            <a:endParaRPr lang="de-DE" sz="1800" b="1" dirty="0"/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sz="1600" b="1" dirty="0"/>
              <a:t>Workshops als Herzstück</a:t>
            </a:r>
            <a:r>
              <a:rPr lang="de-DE" sz="1600" dirty="0"/>
              <a:t>: interaktiv, praxisnah, netzwerkfördernd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sz="1600" b="1" dirty="0"/>
              <a:t>Feedback 2024</a:t>
            </a:r>
            <a:r>
              <a:rPr lang="de-DE" sz="1600" dirty="0"/>
              <a:t>: großer Mehrwert durch Austausch &amp; Diskussion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sz="1600" b="1" dirty="0"/>
              <a:t>Ihr Beitrag</a:t>
            </a:r>
            <a:r>
              <a:rPr lang="de-DE" sz="1600" dirty="0"/>
              <a:t>: Themen, Fragen &amp; Formate für Workshops jetzt einreichen!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DE" sz="1600" b="1" dirty="0"/>
              <a:t>Ziel</a:t>
            </a:r>
            <a:r>
              <a:rPr lang="de-DE" sz="1600" dirty="0"/>
              <a:t>: Vielfalt der DECHEMA Gremien sichtbar machen</a:t>
            </a:r>
          </a:p>
          <a:p>
            <a:endParaRPr lang="de-DE" sz="1600" dirty="0">
              <a:solidFill>
                <a:srgbClr val="C00000"/>
              </a:solidFill>
            </a:endParaRPr>
          </a:p>
          <a:p>
            <a:r>
              <a:rPr lang="de-DE" sz="1600" dirty="0">
                <a:solidFill>
                  <a:srgbClr val="C00000"/>
                </a:solidFill>
              </a:rPr>
              <a:t>Jetzt Vorschläge für Workshops und Vorträge einreichen:</a:t>
            </a:r>
          </a:p>
          <a:p>
            <a:r>
              <a:rPr lang="de-DE" sz="1600" dirty="0">
                <a:solidFill>
                  <a:schemeClr val="tx1"/>
                </a:solidFill>
                <a:hlinkClick r:id="rId3"/>
              </a:rPr>
              <a:t>https://dechema.de/en/DECHEMAFORUM2026.html</a:t>
            </a:r>
            <a:endParaRPr lang="de-DE" sz="1600" dirty="0">
              <a:solidFill>
                <a:schemeClr val="tx1"/>
              </a:solidFill>
            </a:endParaRPr>
          </a:p>
          <a:p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F1CEF15-AF26-555E-7611-DB55769AC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DECHEMA FORUM</a:t>
            </a:r>
          </a:p>
        </p:txBody>
      </p:sp>
      <p:pic>
        <p:nvPicPr>
          <p:cNvPr id="5" name="Grafik 4" descr="Ein Bild, das Grafiken, Schrift, Screenshot, Grafikdesign enthält.&#10;&#10;Automatisch generierte Beschreibung">
            <a:extLst>
              <a:ext uri="{FF2B5EF4-FFF2-40B4-BE49-F238E27FC236}">
                <a16:creationId xmlns:a16="http://schemas.microsoft.com/office/drawing/2014/main" id="{4221762D-4CDA-C05A-CAE3-FE00413316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814" y="0"/>
            <a:ext cx="6063910" cy="1342389"/>
          </a:xfrm>
          <a:prstGeom prst="rect">
            <a:avLst/>
          </a:prstGeom>
        </p:spPr>
      </p:pic>
      <p:pic>
        <p:nvPicPr>
          <p:cNvPr id="10" name="Grafik 9" descr="Ein Bild, das Muster, Pixel enthält.&#10;&#10;KI-generierte Inhalte können fehlerhaft sein.">
            <a:extLst>
              <a:ext uri="{FF2B5EF4-FFF2-40B4-BE49-F238E27FC236}">
                <a16:creationId xmlns:a16="http://schemas.microsoft.com/office/drawing/2014/main" id="{D9E4BDC6-1CD2-DEAB-5A63-E1E7582BEB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4588" y="5156823"/>
            <a:ext cx="1441544" cy="144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643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9CBF888-E9C4-7D3B-E377-22F2EC216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>
                <a:hlinkClick r:id="rId2"/>
              </a:rPr>
              <a:t>https://dechema.de/gremien.html</a:t>
            </a:r>
            <a:r>
              <a:rPr lang="de-DE" sz="2400" dirty="0"/>
              <a:t>: Öffentliche DECHEMA-Webseite mit einer Übersicht aller Fachsektionen und den Gremien-News, darunter Webseiten für alle Fachsektionen mit ihren spezifischen News, ständig aktualisiert und ggf. erweitert</a:t>
            </a:r>
          </a:p>
          <a:p>
            <a:endParaRPr lang="de-DE" sz="2400" dirty="0"/>
          </a:p>
          <a:p>
            <a:r>
              <a:rPr lang="de-DE" sz="2400" dirty="0">
                <a:hlinkClick r:id="rId3"/>
              </a:rPr>
              <a:t>https://dechema.de/MyDECHEMA/Gremienbereich.html: </a:t>
            </a:r>
            <a:r>
              <a:rPr lang="de-DE" sz="2400" dirty="0"/>
              <a:t>Informationen für Gremienmitglieder – aktuelle Aktivitäten und Möglichkeiten zur Mitwirkung, Berichte aus Sitzungen und Protokolle. Einmalige Registrierung notwendig.</a:t>
            </a:r>
            <a:endParaRPr lang="de-DE" sz="2400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74DA987-CD75-C38A-B2A2-CE4270BBF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Informationsquellen zu den Gremien</a:t>
            </a:r>
          </a:p>
        </p:txBody>
      </p:sp>
    </p:spTree>
    <p:extLst>
      <p:ext uri="{BB962C8B-B14F-4D97-AF65-F5344CB8AC3E}">
        <p14:creationId xmlns:p14="http://schemas.microsoft.com/office/powerpoint/2010/main" val="142890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D4342A9-66E1-23A2-8BAB-0452EF45A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Auszeichnungen 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Forschungsthemen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Innovationstage in Vorbereitung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Nachwuchsförderung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DECHEMAX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Max-Buchner-Forschungsstiftung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Innovationstag Nachwuchs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Werbung für Gremien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Publikationen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Zuletzt erschienen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In Vorbereitung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DECHEMA FORUM 2026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2DD6C21-A750-BF7C-7C39-4C7858285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</a:t>
            </a:r>
          </a:p>
        </p:txBody>
      </p:sp>
    </p:spTree>
    <p:extLst>
      <p:ext uri="{BB962C8B-B14F-4D97-AF65-F5344CB8AC3E}">
        <p14:creationId xmlns:p14="http://schemas.microsoft.com/office/powerpoint/2010/main" val="1914618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92C256-5362-1B46-2463-06BE6E15D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93A2F3E-FA1B-76C6-35BC-788A4AE4D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Auszeichnungen 2025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06CEFFA-62F9-62C0-386B-436980774462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3605100" y="3352380"/>
            <a:ext cx="1576500" cy="45971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sz="1050" dirty="0"/>
              <a:t>Peter Seeberger</a:t>
            </a:r>
          </a:p>
          <a:p>
            <a:pPr>
              <a:lnSpc>
                <a:spcPct val="100000"/>
              </a:lnSpc>
            </a:pPr>
            <a:r>
              <a:rPr lang="de-DE" sz="1000" dirty="0"/>
              <a:t>Richard-</a:t>
            </a:r>
            <a:r>
              <a:rPr lang="de-DE" sz="1000" dirty="0" err="1"/>
              <a:t>Willstätter</a:t>
            </a:r>
            <a:r>
              <a:rPr lang="de-DE" sz="1000" dirty="0"/>
              <a:t>-Preis für Chemische Biologie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0A7B929-B83B-F182-9749-4711B3A8BF8D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>
          <a:xfrm>
            <a:off x="433122" y="3300136"/>
            <a:ext cx="1339726" cy="564199"/>
          </a:xfrm>
        </p:spPr>
        <p:txBody>
          <a:bodyPr/>
          <a:lstStyle/>
          <a:p>
            <a:r>
              <a:rPr lang="de-DE" dirty="0"/>
              <a:t>Ferdi </a:t>
            </a:r>
            <a:r>
              <a:rPr lang="de-DE" dirty="0" err="1"/>
              <a:t>Schüth</a:t>
            </a:r>
            <a:endParaRPr lang="de-DE" dirty="0"/>
          </a:p>
          <a:p>
            <a:pPr>
              <a:lnSpc>
                <a:spcPct val="100000"/>
              </a:lnSpc>
            </a:pPr>
            <a:r>
              <a:rPr lang="de-DE" dirty="0"/>
              <a:t>Alwin Mittasch-Preis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BAECDB20-B611-8C93-03F5-3953E738D8A7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2022230" y="3352380"/>
            <a:ext cx="1429182" cy="459710"/>
          </a:xfrm>
        </p:spPr>
        <p:txBody>
          <a:bodyPr/>
          <a:lstStyle/>
          <a:p>
            <a:r>
              <a:rPr lang="de-DE" dirty="0"/>
              <a:t>Thomas Seidensticker</a:t>
            </a:r>
          </a:p>
          <a:p>
            <a:r>
              <a:rPr lang="de-DE" dirty="0"/>
              <a:t>Jochen Block-Preis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B171823-05C8-77F4-7C5D-A4D054BC30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5" r="8243"/>
          <a:stretch>
            <a:fillRect/>
          </a:stretch>
        </p:blipFill>
        <p:spPr bwMode="auto">
          <a:xfrm>
            <a:off x="433122" y="1544866"/>
            <a:ext cx="1335567" cy="176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722F0059-CEEC-DF4C-7537-A2CAD4060D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6" t="-314" r="-819" b="314"/>
          <a:stretch>
            <a:fillRect/>
          </a:stretch>
        </p:blipFill>
        <p:spPr bwMode="auto">
          <a:xfrm>
            <a:off x="2014539" y="1544865"/>
            <a:ext cx="1335567" cy="176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5" descr="Ein Bild, das Menschliches Gesicht, Person, Lächeln, Shirt enthält.&#10;&#10;KI-generierte Inhalte können fehlerhaft sein.">
            <a:extLst>
              <a:ext uri="{FF2B5EF4-FFF2-40B4-BE49-F238E27FC236}">
                <a16:creationId xmlns:a16="http://schemas.microsoft.com/office/drawing/2014/main" id="{8AF62EB9-7DCD-8164-9CE0-8B756660D617}"/>
              </a:ext>
            </a:extLst>
          </p:cNvPr>
          <p:cNvPicPr>
            <a:picLocks noGrp="1" noChangeAspect="1"/>
          </p:cNvPicPr>
          <p:nvPr>
            <p:ph type="pic" sz="quarter" idx="5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4" r="27064"/>
          <a:stretch>
            <a:fillRect/>
          </a:stretch>
        </p:blipFill>
        <p:spPr>
          <a:xfrm>
            <a:off x="3592513" y="1560513"/>
            <a:ext cx="1335087" cy="1746250"/>
          </a:xfr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E4C0E14-D781-421A-7D95-07840E916D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-445" r="2634" b="445"/>
          <a:stretch>
            <a:fillRect/>
          </a:stretch>
        </p:blipFill>
        <p:spPr bwMode="auto">
          <a:xfrm>
            <a:off x="3591797" y="1560741"/>
            <a:ext cx="1353029" cy="1739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platzhalter 7">
            <a:extLst>
              <a:ext uri="{FF2B5EF4-FFF2-40B4-BE49-F238E27FC236}">
                <a16:creationId xmlns:a16="http://schemas.microsoft.com/office/drawing/2014/main" id="{64145FCA-55C2-FDEE-83D5-A3AA764B5382}"/>
              </a:ext>
            </a:extLst>
          </p:cNvPr>
          <p:cNvSpPr txBox="1">
            <a:spLocks/>
          </p:cNvSpPr>
          <p:nvPr/>
        </p:nvSpPr>
        <p:spPr>
          <a:xfrm>
            <a:off x="5264601" y="3375959"/>
            <a:ext cx="1339726" cy="459710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050" dirty="0"/>
              <a:t>Anton </a:t>
            </a:r>
            <a:r>
              <a:rPr lang="de-DE" sz="1050" dirty="0" err="1"/>
              <a:t>Möllerke</a:t>
            </a:r>
            <a:endParaRPr lang="de-DE" sz="1000" dirty="0"/>
          </a:p>
          <a:p>
            <a:pPr>
              <a:lnSpc>
                <a:spcPct val="100000"/>
              </a:lnSpc>
            </a:pPr>
            <a:r>
              <a:rPr lang="de-DE" sz="1000" dirty="0"/>
              <a:t>Doktoranden-Preis für Naturstoff-Forschung</a:t>
            </a:r>
          </a:p>
        </p:txBody>
      </p:sp>
      <p:sp>
        <p:nvSpPr>
          <p:cNvPr id="3" name="Textplatzhalter 9">
            <a:extLst>
              <a:ext uri="{FF2B5EF4-FFF2-40B4-BE49-F238E27FC236}">
                <a16:creationId xmlns:a16="http://schemas.microsoft.com/office/drawing/2014/main" id="{E3D8406D-F0E4-F350-4A48-8479FE42CCA7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>
          <a:xfrm>
            <a:off x="6880043" y="3375959"/>
            <a:ext cx="1339726" cy="45971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dirty="0"/>
              <a:t>Nina </a:t>
            </a:r>
            <a:r>
              <a:rPr lang="de-DE" dirty="0" err="1"/>
              <a:t>Hartrampf</a:t>
            </a:r>
            <a:endParaRPr lang="de-DE" sz="1000" dirty="0"/>
          </a:p>
          <a:p>
            <a:pPr>
              <a:lnSpc>
                <a:spcPct val="100000"/>
              </a:lnSpc>
            </a:pPr>
            <a:r>
              <a:rPr lang="de-DE" sz="800" dirty="0"/>
              <a:t>Nachwuchswissenschaftler-Preis für Naturstoff-forschung</a:t>
            </a:r>
          </a:p>
        </p:txBody>
      </p:sp>
      <p:pic>
        <p:nvPicPr>
          <p:cNvPr id="12" name="Grafik 11" descr="Ein Bild, das Menschliches Gesicht, Person, Lächeln, Shirt enthält.&#10;&#10;KI-generierte Inhalte können fehlerhaft sein.">
            <a:extLst>
              <a:ext uri="{FF2B5EF4-FFF2-40B4-BE49-F238E27FC236}">
                <a16:creationId xmlns:a16="http://schemas.microsoft.com/office/drawing/2014/main" id="{DE9F5765-CB09-E9F2-E0A9-9DD3E82EE8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601" y="1556361"/>
            <a:ext cx="2898993" cy="1739396"/>
          </a:xfrm>
          <a:prstGeom prst="rect">
            <a:avLst/>
          </a:prstGeom>
        </p:spPr>
      </p:pic>
      <p:pic>
        <p:nvPicPr>
          <p:cNvPr id="4" name="Bildplatzhalter 47" descr="Ein Bild, das Menschliches Gesicht, Person, Pflanze, draußen enthält.&#10;&#10;KI-generierte Inhalte können fehlerhaft sein.">
            <a:extLst>
              <a:ext uri="{FF2B5EF4-FFF2-40B4-BE49-F238E27FC236}">
                <a16:creationId xmlns:a16="http://schemas.microsoft.com/office/drawing/2014/main" id="{1BA1D376-40C2-5A24-21C3-71FE59EEBBD0}"/>
              </a:ext>
            </a:extLst>
          </p:cNvPr>
          <p:cNvPicPr>
            <a:picLocks noGrp="1" noChangeAspect="1"/>
          </p:cNvPicPr>
          <p:nvPr>
            <p:ph type="pic" sz="quarter" idx="49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6" b="3486"/>
          <a:stretch>
            <a:fillRect/>
          </a:stretch>
        </p:blipFill>
        <p:spPr>
          <a:xfrm>
            <a:off x="9509677" y="1560251"/>
            <a:ext cx="1335567" cy="1746512"/>
          </a:xfrm>
        </p:spPr>
      </p:pic>
      <p:sp>
        <p:nvSpPr>
          <p:cNvPr id="5" name="Textplatzhalter 18">
            <a:extLst>
              <a:ext uri="{FF2B5EF4-FFF2-40B4-BE49-F238E27FC236}">
                <a16:creationId xmlns:a16="http://schemas.microsoft.com/office/drawing/2014/main" id="{E2E0207F-E158-3526-E56B-0D68F64E65B9}"/>
              </a:ext>
            </a:extLst>
          </p:cNvPr>
          <p:cNvSpPr txBox="1">
            <a:spLocks/>
          </p:cNvSpPr>
          <p:nvPr/>
        </p:nvSpPr>
        <p:spPr>
          <a:xfrm>
            <a:off x="9507597" y="3301222"/>
            <a:ext cx="1339726" cy="459710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Roland Wagner</a:t>
            </a:r>
          </a:p>
          <a:p>
            <a:r>
              <a:rPr lang="de-DE"/>
              <a:t>DECHEMA-Medaille</a:t>
            </a:r>
            <a:endParaRPr lang="de-DE" dirty="0"/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DB85F63E-CF8B-BFD9-A0B9-9136AA71A692}"/>
              </a:ext>
            </a:extLst>
          </p:cNvPr>
          <p:cNvSpPr txBox="1">
            <a:spLocks/>
          </p:cNvSpPr>
          <p:nvPr/>
        </p:nvSpPr>
        <p:spPr>
          <a:xfrm>
            <a:off x="376947" y="6005441"/>
            <a:ext cx="158910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Jun Huang</a:t>
            </a:r>
          </a:p>
          <a:p>
            <a:pPr>
              <a:lnSpc>
                <a:spcPct val="100000"/>
              </a:lnSpc>
            </a:pPr>
            <a:r>
              <a:rPr lang="de-DE" dirty="0"/>
              <a:t>Hellmuth-Fischer-Medaille</a:t>
            </a:r>
          </a:p>
        </p:txBody>
      </p:sp>
      <p:pic>
        <p:nvPicPr>
          <p:cNvPr id="23" name="Grafik 22" descr="Ein Bild, das Kleidung, Person, Schuhwerk, Wand enthält.&#10;&#10;KI-generierte Inhalte können fehlerhaft sein.">
            <a:extLst>
              <a:ext uri="{FF2B5EF4-FFF2-40B4-BE49-F238E27FC236}">
                <a16:creationId xmlns:a16="http://schemas.microsoft.com/office/drawing/2014/main" id="{97CA80FE-C97C-667F-60F4-E2E3E0F4D8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3" t="5616" r="17913" b="16215"/>
          <a:stretch/>
        </p:blipFill>
        <p:spPr>
          <a:xfrm>
            <a:off x="448546" y="4250170"/>
            <a:ext cx="1517509" cy="1746250"/>
          </a:xfrm>
          <a:prstGeom prst="rect">
            <a:avLst/>
          </a:prstGeom>
        </p:spPr>
      </p:pic>
      <p:pic>
        <p:nvPicPr>
          <p:cNvPr id="25" name="Grafik 24" descr="Ein Bild, das Menschliches Gesicht, Kleidung, Text, Person enthält.&#10;&#10;KI-generierte Inhalte können fehlerhaft sein.">
            <a:extLst>
              <a:ext uri="{FF2B5EF4-FFF2-40B4-BE49-F238E27FC236}">
                <a16:creationId xmlns:a16="http://schemas.microsoft.com/office/drawing/2014/main" id="{9A0117A2-C84B-F655-C5D8-102494423C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6" t="12213" r="20428"/>
          <a:stretch/>
        </p:blipFill>
        <p:spPr>
          <a:xfrm>
            <a:off x="2109498" y="4259189"/>
            <a:ext cx="1429181" cy="1746251"/>
          </a:xfrm>
          <a:prstGeom prst="rect">
            <a:avLst/>
          </a:prstGeom>
        </p:spPr>
      </p:pic>
      <p:sp>
        <p:nvSpPr>
          <p:cNvPr id="26" name="Textplatzhalter 8">
            <a:extLst>
              <a:ext uri="{FF2B5EF4-FFF2-40B4-BE49-F238E27FC236}">
                <a16:creationId xmlns:a16="http://schemas.microsoft.com/office/drawing/2014/main" id="{95FFBC39-7829-2D2C-7F82-AA7AF542DC83}"/>
              </a:ext>
            </a:extLst>
          </p:cNvPr>
          <p:cNvSpPr txBox="1">
            <a:spLocks/>
          </p:cNvSpPr>
          <p:nvPr/>
        </p:nvSpPr>
        <p:spPr>
          <a:xfrm>
            <a:off x="2109498" y="6135325"/>
            <a:ext cx="158910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Franziska Gießler</a:t>
            </a:r>
          </a:p>
          <a:p>
            <a:pPr>
              <a:lnSpc>
                <a:spcPct val="100000"/>
              </a:lnSpc>
            </a:pPr>
            <a:r>
              <a:rPr lang="de-DE" dirty="0"/>
              <a:t>Preis des Zukunftsforums</a:t>
            </a:r>
            <a:br>
              <a:rPr lang="de-DE" dirty="0"/>
            </a:br>
            <a:r>
              <a:rPr lang="de-DE" dirty="0"/>
              <a:t>Biotechnologie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69D03F97-F88A-1D0D-41D8-286E660D994E}"/>
              </a:ext>
            </a:extLst>
          </p:cNvPr>
          <p:cNvSpPr txBox="1">
            <a:spLocks/>
          </p:cNvSpPr>
          <p:nvPr/>
        </p:nvSpPr>
        <p:spPr>
          <a:xfrm>
            <a:off x="3682122" y="6135325"/>
            <a:ext cx="158910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Stefan Schrod</a:t>
            </a:r>
          </a:p>
          <a:p>
            <a:pPr>
              <a:lnSpc>
                <a:spcPct val="100000"/>
              </a:lnSpc>
            </a:pPr>
            <a:r>
              <a:rPr lang="de-DE" dirty="0"/>
              <a:t>Bioinformatik-Dissertationspreis</a:t>
            </a:r>
          </a:p>
        </p:txBody>
      </p:sp>
      <p:pic>
        <p:nvPicPr>
          <p:cNvPr id="16" name="Grafik 15" descr="Ein Bild, das Menschliches Gesicht, Person, Lächeln, Vorderkopf enthält.&#10;&#10;KI-generierte Inhalte können fehlerhaft sein.">
            <a:extLst>
              <a:ext uri="{FF2B5EF4-FFF2-40B4-BE49-F238E27FC236}">
                <a16:creationId xmlns:a16="http://schemas.microsoft.com/office/drawing/2014/main" id="{FE37DB41-2A42-6D95-3C97-C014EF6E5DB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522" y="4259189"/>
            <a:ext cx="1539078" cy="173723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78712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763E2-A298-3812-D33D-23F3FF5F8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72F5D4F-E493-6C6C-C7F1-9502872E1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Initiator</a:t>
            </a:r>
            <a:r>
              <a:rPr lang="en-US" sz="2900" kern="100" dirty="0"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en-US" sz="2900" kern="100" dirty="0" err="1">
                <a:ea typeface="Aptos" panose="020B0004020202020204" pitchFamily="34" charset="0"/>
                <a:cs typeface="Times New Roman" panose="02020603050405020304" pitchFamily="18" charset="0"/>
              </a:rPr>
              <a:t>GeCatS</a:t>
            </a:r>
            <a:endParaRPr lang="en-US" sz="29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Termin: 8. Dezember 2025, DECHEMA-Haus, Frankfurt</a:t>
            </a:r>
          </a:p>
          <a:p>
            <a:pPr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Ziel: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Entwicklung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eines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Whitepapers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als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Grundlage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für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einen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Infotag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(3.12.2026)</a:t>
            </a:r>
          </a:p>
          <a:p>
            <a:pPr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Themen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automation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self-driving X: lab to plant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data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algorithms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AI as enabler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work-flow analysis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democratisation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/community aspects/legal aspects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US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Zahlreiche weitere Fachsektionen haben Interesse angemeldet; Anmeldung öffnet in K</a:t>
            </a:r>
            <a:r>
              <a:rPr lang="de-DE" sz="2900" kern="100" dirty="0">
                <a:ea typeface="Aptos" panose="020B0004020202020204" pitchFamily="34" charset="0"/>
                <a:cs typeface="Times New Roman" panose="02020603050405020304" pitchFamily="18" charset="0"/>
              </a:rPr>
              <a:t>ürze.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!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0E36633-8989-F2B2-4FE3-E04CAE8C2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572" y="440575"/>
            <a:ext cx="10297330" cy="798657"/>
          </a:xfrm>
        </p:spPr>
        <p:txBody>
          <a:bodyPr>
            <a:noAutofit/>
          </a:bodyPr>
          <a:lstStyle/>
          <a:p>
            <a:r>
              <a:rPr lang="de-DE" sz="2800" dirty="0"/>
              <a:t>In Vorbereitung:</a:t>
            </a:r>
            <a:br>
              <a:rPr lang="de-DE" sz="2800" dirty="0"/>
            </a:br>
            <a:r>
              <a:rPr lang="de-DE" sz="2800" dirty="0"/>
              <a:t>Innovationstag „</a:t>
            </a:r>
            <a:r>
              <a:rPr lang="de-DE" sz="2800" dirty="0" err="1"/>
              <a:t>Autonomous</a:t>
            </a:r>
            <a:r>
              <a:rPr lang="de-DE" sz="2800" dirty="0"/>
              <a:t> Systems in Lab &amp; </a:t>
            </a:r>
            <a:r>
              <a:rPr lang="de-DE" sz="2800" dirty="0" err="1"/>
              <a:t>Production</a:t>
            </a:r>
            <a:r>
              <a:rPr lang="de-DE" sz="2800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1595505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4C6CC47-E936-ECA1-936F-F2155808D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Wärmepumpen				FS ECK</a:t>
            </a:r>
          </a:p>
          <a:p>
            <a:r>
              <a:rPr lang="de-DE" sz="2000" dirty="0"/>
              <a:t>Nicht vermeidbare CO</a:t>
            </a:r>
            <a:r>
              <a:rPr lang="de-DE" sz="2000" baseline="-25000" dirty="0"/>
              <a:t>2</a:t>
            </a:r>
            <a:r>
              <a:rPr lang="de-DE" sz="2000" dirty="0"/>
              <a:t>-Emissionen	FS RESS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94AC0C8-7CEE-4475-9854-B5A60A738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Ideen für Innovationstage</a:t>
            </a:r>
          </a:p>
        </p:txBody>
      </p:sp>
    </p:spTree>
    <p:extLst>
      <p:ext uri="{BB962C8B-B14F-4D97-AF65-F5344CB8AC3E}">
        <p14:creationId xmlns:p14="http://schemas.microsoft.com/office/powerpoint/2010/main" val="3003562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C640F49-A436-CB42-84A8-3BA496845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546643"/>
            <a:ext cx="10105235" cy="5006557"/>
          </a:xfrm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Nachhaltige Investition in die Zukunft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Effektive Nachwuchsarbeit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für die Ziele der Fachsektionen; Platzierung von Themen in spielerischer 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Größte Reichweite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zu den Schulen/Schülern innerhalb der DECHEMA. Durchschnittlich nehmen 5.000 – 10.000 Schüler und Schülerinnen pro Jahr teil. </a:t>
            </a:r>
          </a:p>
          <a:p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Themenfindung: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2025/2026: Circular Economy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FF0000"/>
                </a:solidFill>
              </a:rPr>
              <a:t>Vorschläge für Wettbewerbsfragen und Experimente aus den Fachsektionen sind willkommen! Bitte an tina.mikley@dechema.de</a:t>
            </a:r>
          </a:p>
          <a:p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Förderung und Finanzierung: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Persönliche Spenden dauerhaft auf betterplace.org möglich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Sponsoringpakete / Kooperationen</a:t>
            </a:r>
            <a:r>
              <a:rPr lang="de-DE" dirty="0"/>
              <a:t>: </a:t>
            </a:r>
            <a:r>
              <a:rPr lang="de-DE" dirty="0">
                <a:hlinkClick r:id="rId3"/>
              </a:rPr>
              <a:t>https://dechemax.de/Sponsoring.html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48FAD2A-E3B5-681C-E1A6-97380D117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Unser Tor zum Nachwuchs: DECHEMAX</a:t>
            </a:r>
            <a:b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Förderung der nächsten Generation</a:t>
            </a:r>
          </a:p>
        </p:txBody>
      </p:sp>
      <p:pic>
        <p:nvPicPr>
          <p:cNvPr id="5" name="Grafik 4" descr="Ein Bild, das Softdrink, Grafiken, Grafikdesign, Text enthält.&#10;&#10;Automatisch generierte Beschreibung">
            <a:extLst>
              <a:ext uri="{FF2B5EF4-FFF2-40B4-BE49-F238E27FC236}">
                <a16:creationId xmlns:a16="http://schemas.microsoft.com/office/drawing/2014/main" id="{BDE774B9-1940-BFCB-3601-7651FB011EF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7369" y="304800"/>
            <a:ext cx="1664408" cy="1664408"/>
          </a:xfrm>
          <a:prstGeom prst="rect">
            <a:avLst/>
          </a:prstGeom>
        </p:spPr>
      </p:pic>
      <p:pic>
        <p:nvPicPr>
          <p:cNvPr id="6" name="Grafik 5" descr="Ein Bild, das Muster, nähen, Stoff, monochrom enthält.&#10;&#10;Automatisch generierte Beschreibung">
            <a:extLst>
              <a:ext uri="{FF2B5EF4-FFF2-40B4-BE49-F238E27FC236}">
                <a16:creationId xmlns:a16="http://schemas.microsoft.com/office/drawing/2014/main" id="{7EF4064F-5BC6-22B4-7F56-B64A5EC973E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9925" y="4864677"/>
            <a:ext cx="1451610" cy="145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523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CE555CE-5319-D9A2-B200-8CA5237DD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Nachwuchswissenschaftler:innen</a:t>
            </a:r>
            <a:r>
              <a:rPr lang="de-DE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an Hochschulen und außeruniversitären Forschungseinrichtungen 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Vergabe von Reisestipendien zur Teilnahme an wissenschaftlichen Veranstaltungen, bei denen die Forschenden ihre Ergebnisse präsentieren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dirty="0"/>
              <a:t>Einreichungsschluss jeweils 15. März, 15. Juni, 15. September und 10. Dezember des Jahres</a:t>
            </a:r>
          </a:p>
          <a:p>
            <a:endParaRPr lang="de-DE" sz="1600" dirty="0"/>
          </a:p>
          <a:p>
            <a:r>
              <a:rPr lang="de-DE" sz="2400" dirty="0"/>
              <a:t>https://dechema.de/mbf.html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94AD7AB-85B4-EF21-1076-A8D9A3D5A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3600" b="1" dirty="0"/>
              <a:t>Stipendien der Max-Buchner-Forschungsstiftung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D97A083-4AD9-5F74-559E-5260D33FCE3B}"/>
              </a:ext>
            </a:extLst>
          </p:cNvPr>
          <p:cNvSpPr/>
          <p:nvPr/>
        </p:nvSpPr>
        <p:spPr>
          <a:xfrm>
            <a:off x="8588704" y="4037915"/>
            <a:ext cx="2139795" cy="762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 Nova Light" panose="020B0304020202020204" pitchFamily="34" charset="0"/>
              </a:rPr>
              <a:t>Auch für Teilnahme an Jahrestreffen</a:t>
            </a:r>
          </a:p>
        </p:txBody>
      </p:sp>
    </p:spTree>
    <p:extLst>
      <p:ext uri="{BB962C8B-B14F-4D97-AF65-F5344CB8AC3E}">
        <p14:creationId xmlns:p14="http://schemas.microsoft.com/office/powerpoint/2010/main" val="197663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EBB9BF2-309D-7BAA-E83C-08555AAF6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Am 21. Mai 2025 mit ca. 40 Teilnehmenden aus alle Fachsektionen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Impulsvorträge von Pro3, VCI, EFCE Young Engineers, VAA, DECHEMA und VDI-GVC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Workshops zu den Themen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Mitglieder binden, Karrieren begleiten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Verankerung der Industrie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Nachwuchs für die Gremien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Material für Multiplikatoren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Themen sichtbar machen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Ergebnisse von konkreten, zeitnah umsetzbaren Maßnahmen bis zu auszuarbeitenden strategischen Konzepten; Aktionsplan wurde entwickelt und wird bearbeitet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b="1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1" dirty="0"/>
              <a:t>Vollständige Ergebnisdokumentation unter </a:t>
            </a:r>
            <a:r>
              <a:rPr lang="de-DE" b="1" dirty="0">
                <a:hlinkClick r:id="rId2"/>
              </a:rPr>
              <a:t>https://dechema.de/Dokumentation_Nachwuchs.html</a:t>
            </a:r>
            <a:endParaRPr lang="de-DE" b="1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b="1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351C390-ACE1-1940-D41F-932F7C0F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Ergebnisse des Innovationstages Nachwuchs</a:t>
            </a:r>
          </a:p>
        </p:txBody>
      </p:sp>
    </p:spTree>
    <p:extLst>
      <p:ext uri="{BB962C8B-B14F-4D97-AF65-F5344CB8AC3E}">
        <p14:creationId xmlns:p14="http://schemas.microsoft.com/office/powerpoint/2010/main" val="3068603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4F965D0-3738-DAF8-8BE0-291A5864B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7106048" cy="4638501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/>
              <a:t>Jede Fachsektion, bei Bedarf auch Fachgruppen, können über folgende Wege ihre Arbeit vorstellen:</a:t>
            </a:r>
            <a:endParaRPr lang="de-DE" b="1" dirty="0">
              <a:highlight>
                <a:srgbClr val="FFFF00"/>
              </a:highlight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Webseite mit News-Bereich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Printflyer/ Postkarte zum Verteilen/ Auslegen </a:t>
            </a:r>
            <a:r>
              <a:rPr lang="de-DE" b="1" dirty="0">
                <a:highlight>
                  <a:srgbClr val="FFFF00"/>
                </a:highlight>
              </a:rPr>
              <a:t>auf Anfrage</a:t>
            </a:r>
            <a:endParaRPr lang="de-D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Poster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dirty="0">
                <a:solidFill>
                  <a:srgbClr val="C00000"/>
                </a:solidFill>
              </a:rPr>
              <a:t>Eine Plattform zum Download der Materialien wird eingerichtet – Fachsektionen werden informiert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dirty="0"/>
              <a:t>Immer gerne: Interviews, Hintergrundberichte etc. für die DECHEMA-Kanäle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dirty="0"/>
              <a:t>Anfragen an Frau Rübberdt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de-D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8244DE4-FA7A-50EB-9193-C20A17F90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Material zur Bewerbung der Fachsektionen</a:t>
            </a:r>
          </a:p>
        </p:txBody>
      </p:sp>
      <p:pic>
        <p:nvPicPr>
          <p:cNvPr id="4" name="Grafik 3" descr="Ein Bild, das Logo, Schrift, Grafiken, Symbol enthält.&#10;&#10;Automatisch generierte Beschreibung">
            <a:extLst>
              <a:ext uri="{FF2B5EF4-FFF2-40B4-BE49-F238E27FC236}">
                <a16:creationId xmlns:a16="http://schemas.microsoft.com/office/drawing/2014/main" id="{BE280DFF-57A1-2040-7E2A-DC18E86099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5516" y="2096429"/>
            <a:ext cx="926484" cy="577990"/>
          </a:xfrm>
          <a:prstGeom prst="rect">
            <a:avLst/>
          </a:prstGeom>
        </p:spPr>
      </p:pic>
      <p:pic>
        <p:nvPicPr>
          <p:cNvPr id="6" name="Grafik 5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010F6401-2713-EE4E-7046-0D2D431E44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9173" y="1778924"/>
            <a:ext cx="2877301" cy="4067503"/>
          </a:xfrm>
          <a:prstGeom prst="rect">
            <a:avLst/>
          </a:prstGeom>
          <a:ln>
            <a:solidFill>
              <a:srgbClr val="005983"/>
            </a:solidFill>
          </a:ln>
        </p:spPr>
      </p:pic>
    </p:spTree>
    <p:extLst>
      <p:ext uri="{BB962C8B-B14F-4D97-AF65-F5344CB8AC3E}">
        <p14:creationId xmlns:p14="http://schemas.microsoft.com/office/powerpoint/2010/main" val="189586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19AD7908-AAA5-41D1-8E43-05674AF6517A}"/>
    </a:ext>
  </a:extLst>
</a:theme>
</file>

<file path=ppt/theme/theme2.xml><?xml version="1.0" encoding="utf-8"?>
<a:theme xmlns:a="http://schemas.openxmlformats.org/drawingml/2006/main" name="Inhalt mit Seitenelement Fußzei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6F1B57EF-C524-4B56-B3FF-BED7996F5466}"/>
    </a:ext>
  </a:extLst>
</a:theme>
</file>

<file path=ppt/theme/theme3.xml><?xml version="1.0" encoding="utf-8"?>
<a:theme xmlns:a="http://schemas.openxmlformats.org/drawingml/2006/main" name="Nur Logo mit Fußzei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F4D172FB-F1B6-4DE7-9E09-CDCC574DBF81}"/>
    </a:ext>
  </a:extLst>
</a:theme>
</file>

<file path=ppt/theme/theme4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01CFE836-7984-47BE-BD0E-87F016AD69E1}"/>
    </a:ext>
  </a:extLst>
</a:theme>
</file>

<file path=ppt/theme/theme5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90A5F3A3-03BB-4D22-B202-69B14DF13988}"/>
    </a:ext>
  </a:ext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F372F165236B148B248F4903B2F05D0" ma:contentTypeVersion="2" ma:contentTypeDescription="Ein neues Dokument erstellen." ma:contentTypeScope="" ma:versionID="a07ccc84638c3457f34dead81da828cb">
  <xsd:schema xmlns:xsd="http://www.w3.org/2001/XMLSchema" xmlns:xs="http://www.w3.org/2001/XMLSchema" xmlns:p="http://schemas.microsoft.com/office/2006/metadata/properties" xmlns:ns2="cd86268a-3d4c-44ad-9b42-689be4b4d93e" targetNamespace="http://schemas.microsoft.com/office/2006/metadata/properties" ma:root="true" ma:fieldsID="ff7ddcbf3c239c9fcf822787f955056a" ns2:_="">
    <xsd:import namespace="cd86268a-3d4c-44ad-9b42-689be4b4d9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6268a-3d4c-44ad-9b42-689be4b4d9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94C5541-42AC-4E8E-9F29-0C77EE618C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6268a-3d4c-44ad-9b42-689be4b4d9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F063FC2-C41F-4A69-BD18-59FD4CCE5C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919A25-BBC9-42F3-96F2-5F2073C527E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DECHEMA-Vorlage</Template>
  <TotalTime>0</TotalTime>
  <Words>1092</Words>
  <Application>Microsoft Office PowerPoint</Application>
  <PresentationFormat>Breitbild</PresentationFormat>
  <Paragraphs>194</Paragraphs>
  <Slides>15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15</vt:i4>
      </vt:variant>
    </vt:vector>
  </HeadingPairs>
  <TitlesOfParts>
    <vt:vector size="29" baseType="lpstr">
      <vt:lpstr>Aptos</vt:lpstr>
      <vt:lpstr>Arial</vt:lpstr>
      <vt:lpstr>Arial Nova</vt:lpstr>
      <vt:lpstr>Arial Nova Light</vt:lpstr>
      <vt:lpstr>Calibri</vt:lpstr>
      <vt:lpstr>Calibri Light</vt:lpstr>
      <vt:lpstr>Courier New</vt:lpstr>
      <vt:lpstr>Symbol</vt:lpstr>
      <vt:lpstr>Times New Roman</vt:lpstr>
      <vt:lpstr>Office</vt:lpstr>
      <vt:lpstr>Inhalt mit Seitenelement Fußzeile</vt:lpstr>
      <vt:lpstr>Nur Logo mit Fußzeile</vt:lpstr>
      <vt:lpstr>1_Office</vt:lpstr>
      <vt:lpstr>Benutzerdefiniertes Design</vt:lpstr>
      <vt:lpstr>Neues aus der DECHEMA</vt:lpstr>
      <vt:lpstr>Inhalt</vt:lpstr>
      <vt:lpstr>Auszeichnungen 2025</vt:lpstr>
      <vt:lpstr>In Vorbereitung: Innovationstag „Autonomous Systems in Lab &amp; Production“</vt:lpstr>
      <vt:lpstr>Weitere Ideen für Innovationstage</vt:lpstr>
      <vt:lpstr>Unser Tor zum Nachwuchs: DECHEMAX Förderung der nächsten Generation</vt:lpstr>
      <vt:lpstr>Stipendien der Max-Buchner-Forschungsstiftung</vt:lpstr>
      <vt:lpstr>Ergebnisse des Innovationstages Nachwuchs</vt:lpstr>
      <vt:lpstr>Material zur Bewerbung der Fachsektionen</vt:lpstr>
      <vt:lpstr>Aktuelle Veröffentlichungen (Auszug)</vt:lpstr>
      <vt:lpstr>Veröffentlichungen in Vorbereitung (1/2)</vt:lpstr>
      <vt:lpstr>Veröffentlichungen in Vorbereitung</vt:lpstr>
      <vt:lpstr>DECHEMA FORUM</vt:lpstr>
      <vt:lpstr>DECHEMA FORUM</vt:lpstr>
      <vt:lpstr>Informationsquellen zu den Gremien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Neues aus der DECHEMA</dc:title>
  <dc:creator>Rübberdt, Kathrin</dc:creator>
  <cp:lastModifiedBy>Rübberdt, Kathrin</cp:lastModifiedBy>
  <cp:revision>40</cp:revision>
  <dcterms:created xsi:type="dcterms:W3CDTF">2023-02-13T07:57:00Z</dcterms:created>
  <dcterms:modified xsi:type="dcterms:W3CDTF">2025-09-23T14:33:52Z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0x0101001F372F165236B148B248F4903B2F05D0</vt:lpwstr>
  </property>
</Properties>
</file>