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3" r:id="rId2"/>
  </p:sldMasterIdLst>
  <p:notesMasterIdLst>
    <p:notesMasterId r:id="rId8"/>
  </p:notesMasterIdLst>
  <p:handoutMasterIdLst>
    <p:handoutMasterId r:id="rId9"/>
  </p:handoutMasterIdLst>
  <p:sldIdLst>
    <p:sldId id="288" r:id="rId3"/>
    <p:sldId id="289" r:id="rId4"/>
    <p:sldId id="317" r:id="rId5"/>
    <p:sldId id="320" r:id="rId6"/>
    <p:sldId id="321" r:id="rId7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rogodska" initials="mk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6C064"/>
    <a:srgbClr val="FDC100"/>
    <a:srgbClr val="B96C54"/>
    <a:srgbClr val="F18700"/>
    <a:srgbClr val="005983"/>
    <a:srgbClr val="8BC4EC"/>
    <a:srgbClr val="E40040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30" autoAdjust="0"/>
    <p:restoredTop sz="96213" autoAdjust="0"/>
  </p:normalViewPr>
  <p:slideViewPr>
    <p:cSldViewPr>
      <p:cViewPr>
        <p:scale>
          <a:sx n="60" d="100"/>
          <a:sy n="60" d="100"/>
        </p:scale>
        <p:origin x="-1764" y="-136"/>
      </p:cViewPr>
      <p:guideLst>
        <p:guide orient="horz" pos="3884"/>
        <p:guide orient="horz" pos="436"/>
        <p:guide orient="horz" pos="527"/>
        <p:guide orient="horz" pos="754"/>
        <p:guide pos="385"/>
        <p:guide pos="537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251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0C264-1D85-4746-9F2C-B4A1F3914588}" type="datetimeFigureOut">
              <a:rPr lang="de-DE" smtClean="0"/>
              <a:pPr/>
              <a:t>02.11.2020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FE97B-346E-4AFB-8785-16FAA41FD10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740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182B58-C0DF-4A43-8348-A0C529BF2A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193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2B58-C0DF-4A43-8348-A0C529BF2A76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2B58-C0DF-4A43-8348-A0C529BF2A7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2B58-C0DF-4A43-8348-A0C529BF2A76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2B58-C0DF-4A43-8348-A0C529BF2A76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182B58-C0DF-4A43-8348-A0C529BF2A7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schlicht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32" name="Inhaltsplatzhalter 31"/>
          <p:cNvSpPr>
            <a:spLocks noGrp="1"/>
          </p:cNvSpPr>
          <p:nvPr>
            <p:ph sz="quarter" idx="11" hasCustomPrompt="1"/>
          </p:nvPr>
        </p:nvSpPr>
        <p:spPr>
          <a:xfrm>
            <a:off x="611188" y="5791878"/>
            <a:ext cx="7921252" cy="3603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600" b="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68288" lvl="0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983"/>
              </a:buClr>
              <a:buFont typeface="Wingdings" pitchFamily="2" charset="2"/>
              <a:buNone/>
            </a:pPr>
            <a:r>
              <a:rPr lang="de-DE" dirty="0" smtClean="0"/>
              <a:t>Klicken Sie, um das Datum und den Ort einzugeben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zwei Inhalte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1188" y="1196975"/>
            <a:ext cx="3888804" cy="496887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016" y="1196975"/>
            <a:ext cx="3816797" cy="496887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196975"/>
            <a:ext cx="5486400" cy="3754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53609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Bild 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196975"/>
            <a:ext cx="5486400" cy="3754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508518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11188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Bildplatzhalter 2"/>
          <p:cNvSpPr>
            <a:spLocks noGrp="1"/>
          </p:cNvSpPr>
          <p:nvPr>
            <p:ph type="pic" idx="12"/>
          </p:nvPr>
        </p:nvSpPr>
        <p:spPr>
          <a:xfrm>
            <a:off x="4716017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11" name="Textplatzhalter 3"/>
          <p:cNvSpPr>
            <a:spLocks noGrp="1"/>
          </p:cNvSpPr>
          <p:nvPr>
            <p:ph type="body" sz="half" idx="2"/>
          </p:nvPr>
        </p:nvSpPr>
        <p:spPr>
          <a:xfrm>
            <a:off x="611188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half" idx="13"/>
          </p:nvPr>
        </p:nvSpPr>
        <p:spPr>
          <a:xfrm>
            <a:off x="4716017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zwei Bilder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11188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1188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Bildplatzhalter 2"/>
          <p:cNvSpPr>
            <a:spLocks noGrp="1"/>
          </p:cNvSpPr>
          <p:nvPr>
            <p:ph type="pic" idx="12"/>
          </p:nvPr>
        </p:nvSpPr>
        <p:spPr>
          <a:xfrm>
            <a:off x="4716017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half" idx="13"/>
          </p:nvPr>
        </p:nvSpPr>
        <p:spPr>
          <a:xfrm>
            <a:off x="4716017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B54D7-B92E-458C-A746-A2B833397A1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schlicht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32" name="Inhaltsplatzhalter 31"/>
          <p:cNvSpPr>
            <a:spLocks noGrp="1"/>
          </p:cNvSpPr>
          <p:nvPr>
            <p:ph sz="quarter" idx="11" hasCustomPrompt="1"/>
          </p:nvPr>
        </p:nvSpPr>
        <p:spPr>
          <a:xfrm>
            <a:off x="611188" y="5791878"/>
            <a:ext cx="7921252" cy="3603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600" b="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68288" lvl="0" indent="-268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983"/>
              </a:buClr>
              <a:buFont typeface="Wingdings" pitchFamily="2" charset="2"/>
              <a:buNone/>
            </a:pPr>
            <a:r>
              <a:rPr lang="de-DE" dirty="0" smtClean="0"/>
              <a:t>Klicken Sie, um das Datum und den Ort einzugeben</a:t>
            </a:r>
          </a:p>
        </p:txBody>
      </p:sp>
    </p:spTree>
    <p:extLst>
      <p:ext uri="{BB962C8B-B14F-4D97-AF65-F5344CB8AC3E}">
        <p14:creationId xmlns:p14="http://schemas.microsoft.com/office/powerpoint/2010/main" val="3501724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1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  <p:extLst>
      <p:ext uri="{BB962C8B-B14F-4D97-AF65-F5344CB8AC3E}">
        <p14:creationId xmlns:p14="http://schemas.microsoft.com/office/powerpoint/2010/main" val="3445870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1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2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  <p:extLst>
      <p:ext uri="{BB962C8B-B14F-4D97-AF65-F5344CB8AC3E}">
        <p14:creationId xmlns:p14="http://schemas.microsoft.com/office/powerpoint/2010/main" val="25896434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3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  <p:extLst>
      <p:ext uri="{BB962C8B-B14F-4D97-AF65-F5344CB8AC3E}">
        <p14:creationId xmlns:p14="http://schemas.microsoft.com/office/powerpoint/2010/main" val="33622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611188" y="836613"/>
            <a:ext cx="7921625" cy="53292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572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alle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Inhaltsplatzhalter 8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270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xt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611188" y="1196752"/>
            <a:ext cx="7921625" cy="496909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030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alle Inhalte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/>
          </p:nvPr>
        </p:nvSpPr>
        <p:spPr>
          <a:xfrm>
            <a:off x="611187" y="1196975"/>
            <a:ext cx="7921626" cy="4968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54759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1188" y="836612"/>
            <a:ext cx="3888804" cy="5329237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016" y="836612"/>
            <a:ext cx="3816797" cy="5329237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576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zwei Inhalte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1188" y="1196975"/>
            <a:ext cx="3888804" cy="496887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016" y="1196975"/>
            <a:ext cx="3816797" cy="496887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74647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3633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12462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2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196975"/>
            <a:ext cx="5486400" cy="3754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53609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35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Bild 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196975"/>
            <a:ext cx="5486400" cy="3754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508518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144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11188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Bildplatzhalter 2"/>
          <p:cNvSpPr>
            <a:spLocks noGrp="1"/>
          </p:cNvSpPr>
          <p:nvPr>
            <p:ph type="pic" idx="12"/>
          </p:nvPr>
        </p:nvSpPr>
        <p:spPr>
          <a:xfrm>
            <a:off x="4716017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11" name="Textplatzhalter 3"/>
          <p:cNvSpPr>
            <a:spLocks noGrp="1"/>
          </p:cNvSpPr>
          <p:nvPr>
            <p:ph type="body" sz="half" idx="2"/>
          </p:nvPr>
        </p:nvSpPr>
        <p:spPr>
          <a:xfrm>
            <a:off x="611188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Textplatzhalter 3"/>
          <p:cNvSpPr>
            <a:spLocks noGrp="1"/>
          </p:cNvSpPr>
          <p:nvPr>
            <p:ph type="body" sz="half" idx="13"/>
          </p:nvPr>
        </p:nvSpPr>
        <p:spPr>
          <a:xfrm>
            <a:off x="4716017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8466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zwei Bilder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11188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1188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Bildplatzhalter 2"/>
          <p:cNvSpPr>
            <a:spLocks noGrp="1"/>
          </p:cNvSpPr>
          <p:nvPr>
            <p:ph type="pic" idx="12"/>
          </p:nvPr>
        </p:nvSpPr>
        <p:spPr>
          <a:xfrm>
            <a:off x="4716017" y="1196975"/>
            <a:ext cx="3816796" cy="2880419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half" idx="13"/>
          </p:nvPr>
        </p:nvSpPr>
        <p:spPr>
          <a:xfrm>
            <a:off x="4716017" y="4280322"/>
            <a:ext cx="381679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6259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B54D7-B92E-458C-A746-A2B833397A12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249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ufwändig 3">
    <p:bg bwMode="auto"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11187" y="2099654"/>
            <a:ext cx="7921625" cy="400110"/>
          </a:xfrm>
        </p:spPr>
        <p:txBody>
          <a:bodyPr wrap="square"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Autor</a:t>
            </a: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187" y="2688830"/>
            <a:ext cx="7921625" cy="646331"/>
          </a:xfrm>
        </p:spPr>
        <p:txBody>
          <a:bodyPr wrap="square" anchor="t" anchorCtr="0">
            <a:spAutoFit/>
          </a:bodyPr>
          <a:lstStyle>
            <a:lvl1pPr marL="0" indent="0">
              <a:buFontTx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Hier steht der Titel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11188" y="5806866"/>
            <a:ext cx="7921625" cy="338554"/>
          </a:xfrm>
        </p:spPr>
        <p:txBody>
          <a:bodyPr anchor="ctr" anchorCtr="0">
            <a:noAutofit/>
          </a:bodyPr>
          <a:lstStyle>
            <a:lvl1pPr>
              <a:buNone/>
              <a:defRPr sz="1600" b="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Klicken Sie, um das Datum und den Ort einzugeben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611188" y="836613"/>
            <a:ext cx="7921625" cy="53292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alle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xt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611188" y="1196752"/>
            <a:ext cx="7921625" cy="496909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alle Inhalte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611187" y="76200"/>
            <a:ext cx="7921625" cy="615950"/>
          </a:xfrm>
        </p:spPr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11188" y="692696"/>
            <a:ext cx="7921625" cy="360362"/>
          </a:xfrm>
        </p:spPr>
        <p:txBody>
          <a:bodyPr/>
          <a:lstStyle>
            <a:lvl1pPr>
              <a:buFontTx/>
              <a:buNone/>
              <a:defRPr sz="1600">
                <a:solidFill>
                  <a:srgbClr val="005983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/>
          </p:nvPr>
        </p:nvSpPr>
        <p:spPr>
          <a:xfrm>
            <a:off x="611187" y="1196975"/>
            <a:ext cx="7921626" cy="4968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Klicken Sie, um das Titelformat zu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1188" y="836612"/>
            <a:ext cx="3888804" cy="5329237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16016" y="836612"/>
            <a:ext cx="3816797" cy="5329237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9" y="76200"/>
            <a:ext cx="7921624" cy="61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9" y="836712"/>
            <a:ext cx="7921624" cy="53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99592" y="6474456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41" y="6469624"/>
            <a:ext cx="576064" cy="2934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892768" y="594419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de-DE" sz="12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Quellangaben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24" r:id="rId3"/>
    <p:sldLayoutId id="2147483725" r:id="rId4"/>
    <p:sldLayoutId id="2147483718" r:id="rId5"/>
    <p:sldLayoutId id="2147483727" r:id="rId6"/>
    <p:sldLayoutId id="2147483726" r:id="rId7"/>
    <p:sldLayoutId id="2147483733" r:id="rId8"/>
    <p:sldLayoutId id="2147483719" r:id="rId9"/>
    <p:sldLayoutId id="2147483729" r:id="rId10"/>
    <p:sldLayoutId id="2147483720" r:id="rId11"/>
    <p:sldLayoutId id="2147483730" r:id="rId12"/>
    <p:sldLayoutId id="2147483721" r:id="rId13"/>
    <p:sldLayoutId id="2147483731" r:id="rId14"/>
    <p:sldLayoutId id="2147483728" r:id="rId15"/>
    <p:sldLayoutId id="2147483732" r:id="rId16"/>
    <p:sldLayoutId id="2147483734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Arial" charset="0"/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Arial" charset="0"/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Courier New" pitchFamily="49" charset="0"/>
        <a:buChar char="o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Symbol" pitchFamily="18" charset="2"/>
        <a:buChar char="-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9" y="76200"/>
            <a:ext cx="7921624" cy="61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9" y="836712"/>
            <a:ext cx="7921624" cy="53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99592" y="6474456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41" y="6469624"/>
            <a:ext cx="576064" cy="2934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50E71A2E-F896-494D-9E8B-71A6E7DE04C7}" type="slidenum">
              <a:rPr lang="de-DE" smtClean="0">
                <a:solidFill>
                  <a:srgbClr val="FFFFFF"/>
                </a:solidFill>
              </a:rPr>
              <a:pPr/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892768" y="594419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de-DE" sz="12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000000"/>
                </a:solidFill>
              </a:rPr>
              <a:t>Quellangaben</a:t>
            </a: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92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598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Arial" charset="0"/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Arial" charset="0"/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Courier New" pitchFamily="49" charset="0"/>
        <a:buChar char="o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983"/>
        </a:buClr>
        <a:buFont typeface="Symbol" pitchFamily="18" charset="2"/>
        <a:buChar char="-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  Science and Industry in Dialogue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 descr="iStock_000024387634Medi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08720"/>
            <a:ext cx="9179859" cy="3670268"/>
          </a:xfrm>
          <a:prstGeom prst="rect">
            <a:avLst/>
          </a:prstGeom>
        </p:spPr>
      </p:pic>
      <p:sp>
        <p:nvSpPr>
          <p:cNvPr id="6" name="Gleichschenkliges Dreieck 5"/>
          <p:cNvSpPr/>
          <p:nvPr/>
        </p:nvSpPr>
        <p:spPr>
          <a:xfrm flipV="1">
            <a:off x="357158" y="857232"/>
            <a:ext cx="357190" cy="214314"/>
          </a:xfrm>
          <a:prstGeom prst="triangl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</a:endParaRPr>
          </a:p>
        </p:txBody>
      </p:sp>
      <p:pic>
        <p:nvPicPr>
          <p:cNvPr id="7" name="Grafik 6" descr="DEC_eV_RG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5143512"/>
            <a:ext cx="3684000" cy="1233600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0" y="6377112"/>
            <a:ext cx="9144000" cy="580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 spd="slow" advTm="7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9010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MetaPlusBook-Roman"/>
              </a:rPr>
              <a:t>.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79512" y="908720"/>
            <a:ext cx="871296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de-DE" sz="1100" b="1" dirty="0" smtClean="0">
                <a:solidFill>
                  <a:schemeClr val="bg1"/>
                </a:solidFill>
                <a:latin typeface="Calibri" pitchFamily="34" charset="0"/>
              </a:rPr>
              <a:t> </a:t>
            </a: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de-DE" sz="11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0">
              <a:buFont typeface="Arial" pitchFamily="34" charset="0"/>
              <a:buChar char="•"/>
            </a:pPr>
            <a:endParaRPr lang="de-DE" sz="16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0" name="Grafik 39" descr="DEC_eV_negativ_wei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5733256"/>
            <a:ext cx="2368160" cy="792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76200"/>
            <a:ext cx="9144000" cy="615950"/>
          </a:xfrm>
        </p:spPr>
        <p:txBody>
          <a:bodyPr/>
          <a:lstStyle/>
          <a:p>
            <a:r>
              <a:rPr lang="de-DE" sz="2800" dirty="0" smtClean="0">
                <a:solidFill>
                  <a:schemeClr val="bg1"/>
                </a:solidFill>
              </a:rPr>
              <a:t>	</a:t>
            </a:r>
            <a:r>
              <a:rPr lang="de-DE" sz="3600" dirty="0" smtClean="0">
                <a:solidFill>
                  <a:schemeClr val="bg1"/>
                </a:solidFill>
              </a:rPr>
              <a:t>7 FOCAL TOPICS AT </a:t>
            </a:r>
            <a:r>
              <a:rPr lang="de-DE" sz="3600" dirty="0" smtClean="0">
                <a:solidFill>
                  <a:schemeClr val="bg1"/>
                </a:solidFill>
              </a:rPr>
              <a:t>A GLANCE</a:t>
            </a:r>
            <a:r>
              <a:rPr lang="de-DE" sz="3600" dirty="0" smtClean="0">
                <a:solidFill>
                  <a:schemeClr val="bg1"/>
                </a:solidFill>
              </a:rPr>
              <a:t>!</a:t>
            </a:r>
            <a:endParaRPr lang="de-DE" sz="3600" dirty="0">
              <a:solidFill>
                <a:schemeClr val="bg1"/>
              </a:solidFill>
            </a:endParaRPr>
          </a:p>
        </p:txBody>
      </p:sp>
      <p:pic>
        <p:nvPicPr>
          <p:cNvPr id="8" name="Grafik 7" descr="Bild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836712"/>
            <a:ext cx="7765663" cy="5601761"/>
          </a:xfrm>
          <a:prstGeom prst="rect">
            <a:avLst/>
          </a:prstGeom>
        </p:spPr>
      </p:pic>
    </p:spTree>
  </p:cSld>
  <p:clrMapOvr>
    <a:masterClrMapping/>
  </p:clrMapOvr>
  <p:transition spd="slow" advTm="3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9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0" y="692697"/>
            <a:ext cx="9144001" cy="1296143"/>
          </a:xfrm>
        </p:spPr>
        <p:txBody>
          <a:bodyPr/>
          <a:lstStyle/>
          <a:p>
            <a:pPr>
              <a:buClr>
                <a:schemeClr val="bg1"/>
              </a:buClr>
            </a:pPr>
            <a:endParaRPr lang="de-DE" b="1" dirty="0" smtClean="0">
              <a:solidFill>
                <a:schemeClr val="bg1"/>
              </a:solidFill>
            </a:endParaRPr>
          </a:p>
        </p:txBody>
      </p:sp>
      <p:pic>
        <p:nvPicPr>
          <p:cNvPr id="18" name="Grafik 17" descr="DEC_YOUNG_Farb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9144000" cy="3060056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sp>
        <p:nvSpPr>
          <p:cNvPr id="27" name="Textfeld 26"/>
          <p:cNvSpPr txBox="1"/>
          <p:nvPr/>
        </p:nvSpPr>
        <p:spPr>
          <a:xfrm>
            <a:off x="0" y="39330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8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2800" b="1" kern="0" dirty="0" smtClean="0">
                <a:solidFill>
                  <a:srgbClr val="FFFFFF"/>
                </a:solidFill>
                <a:latin typeface="Arial"/>
                <a:cs typeface="Arial" pitchFamily="34" charset="0"/>
              </a:rPr>
              <a:t>MEMBERSHIP FOR INTERNATIONAL STUDENTS</a:t>
            </a:r>
            <a:endParaRPr lang="de-DE" sz="2800" b="1" kern="0" dirty="0">
              <a:solidFill>
                <a:srgbClr val="FFFFFF"/>
              </a:solidFill>
              <a:latin typeface="Arial"/>
              <a:cs typeface="Arial" pitchFamily="34" charset="0"/>
            </a:endParaRPr>
          </a:p>
        </p:txBody>
      </p:sp>
      <p:pic>
        <p:nvPicPr>
          <p:cNvPr id="7" name="Grafik 6" descr="qr-code_D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4698000"/>
            <a:ext cx="2160000" cy="216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5371865"/>
      </p:ext>
    </p:extLst>
  </p:cSld>
  <p:clrMapOvr>
    <a:masterClrMapping/>
  </p:clrMapOvr>
  <p:transition spd="slow" advTm="3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9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0" y="692697"/>
            <a:ext cx="9144001" cy="1296143"/>
          </a:xfrm>
        </p:spPr>
        <p:txBody>
          <a:bodyPr/>
          <a:lstStyle/>
          <a:p>
            <a:pPr>
              <a:buClr>
                <a:schemeClr val="bg1"/>
              </a:buClr>
            </a:pPr>
            <a:endParaRPr lang="de-DE" b="1" dirty="0" smtClean="0">
              <a:solidFill>
                <a:schemeClr val="bg1"/>
              </a:solidFill>
            </a:endParaRPr>
          </a:p>
        </p:txBody>
      </p:sp>
      <p:pic>
        <p:nvPicPr>
          <p:cNvPr id="18" name="Grafik 17" descr="DEC_YOUNG_Farb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5916598" cy="1980000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sp>
        <p:nvSpPr>
          <p:cNvPr id="27" name="Textfeld 26"/>
          <p:cNvSpPr txBox="1"/>
          <p:nvPr/>
        </p:nvSpPr>
        <p:spPr>
          <a:xfrm>
            <a:off x="0" y="2132856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+mn-lt"/>
              </a:rPr>
              <a:t> DECHEMA YOUNG OFFERS YOU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</a:rPr>
              <a:t>»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11 x “DECHEMA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aktuell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” online magazine for members only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</a:rPr>
              <a:t>»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Information on (travel)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scholarships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and calls for awards</a:t>
            </a:r>
            <a:endParaRPr lang="en-US" sz="1600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</a:rPr>
              <a:t>»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Access to the member area with exclusive offers  for students &amp; young professionals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</a:rPr>
              <a:t>» 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Access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to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more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than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 100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topical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working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groups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 -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your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field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of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interest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is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included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too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!</a:t>
            </a:r>
            <a:endParaRPr lang="de-DE" sz="16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</a:rPr>
              <a:t>»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Summer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schools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and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workshops for young scientists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</a:rPr>
              <a:t>»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A network of industry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and science 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</a:rPr>
              <a:t>»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Online seminars on topics  about study and career planning 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</a:rPr>
              <a:t>»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Newsletter about 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topics of interest for you</a:t>
            </a:r>
            <a:endParaRPr lang="en-US" sz="1600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de-DE" sz="1600" i="1" dirty="0" smtClean="0">
                <a:solidFill>
                  <a:schemeClr val="bg1"/>
                </a:solidFill>
                <a:latin typeface="+mn-lt"/>
              </a:rPr>
              <a:t>Part </a:t>
            </a:r>
            <a:r>
              <a:rPr lang="de-DE" sz="1600" i="1" dirty="0" err="1" smtClean="0">
                <a:solidFill>
                  <a:schemeClr val="bg1"/>
                </a:solidFill>
                <a:latin typeface="+mn-lt"/>
              </a:rPr>
              <a:t>of</a:t>
            </a:r>
            <a:r>
              <a:rPr lang="de-DE" sz="1600" i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i="1" dirty="0" err="1" smtClean="0">
                <a:solidFill>
                  <a:schemeClr val="bg1"/>
                </a:solidFill>
                <a:latin typeface="+mn-lt"/>
              </a:rPr>
              <a:t>the</a:t>
            </a:r>
            <a:r>
              <a:rPr lang="de-DE" sz="1600" i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i="1" dirty="0" err="1" smtClean="0">
                <a:solidFill>
                  <a:schemeClr val="bg1"/>
                </a:solidFill>
                <a:latin typeface="+mn-lt"/>
              </a:rPr>
              <a:t>offerings</a:t>
            </a:r>
            <a:r>
              <a:rPr lang="de-DE" sz="1600" i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i="1" dirty="0" err="1" smtClean="0">
                <a:solidFill>
                  <a:schemeClr val="bg1"/>
                </a:solidFill>
                <a:latin typeface="+mn-lt"/>
              </a:rPr>
              <a:t>are</a:t>
            </a:r>
            <a:r>
              <a:rPr lang="de-DE" sz="1600" i="1" dirty="0" smtClean="0">
                <a:solidFill>
                  <a:schemeClr val="bg1"/>
                </a:solidFill>
                <a:latin typeface="+mn-lt"/>
              </a:rPr>
              <a:t> in German </a:t>
            </a:r>
            <a:r>
              <a:rPr lang="de-DE" sz="1600" i="1" dirty="0" err="1" smtClean="0">
                <a:solidFill>
                  <a:schemeClr val="bg1"/>
                </a:solidFill>
                <a:latin typeface="+mn-lt"/>
              </a:rPr>
              <a:t>language</a:t>
            </a:r>
            <a:r>
              <a:rPr lang="de-DE" sz="1600" i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de-DE" sz="1600" i="1" dirty="0" err="1" smtClean="0">
                <a:solidFill>
                  <a:schemeClr val="bg1"/>
                </a:solidFill>
                <a:latin typeface="+mn-lt"/>
              </a:rPr>
              <a:t>only</a:t>
            </a:r>
            <a:endParaRPr lang="de-DE" sz="1600" i="1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endParaRPr lang="de-DE" sz="400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SCAN NOW FOR FURTHER INFORMATION!</a:t>
            </a:r>
            <a:endParaRPr lang="de-DE" b="1" dirty="0" smtClean="0">
              <a:solidFill>
                <a:schemeClr val="bg1"/>
              </a:solidFill>
              <a:latin typeface="+mn-lt"/>
            </a:endParaRPr>
          </a:p>
          <a:p>
            <a:endParaRPr lang="de-DE" b="1" dirty="0" smtClean="0">
              <a:solidFill>
                <a:schemeClr val="bg1"/>
              </a:solidFill>
              <a:latin typeface="+mn-lt"/>
            </a:endParaRPr>
          </a:p>
          <a:p>
            <a:endParaRPr lang="de-DE" b="1" dirty="0" smtClean="0">
              <a:solidFill>
                <a:schemeClr val="bg1"/>
              </a:solidFill>
              <a:latin typeface="+mn-lt"/>
            </a:endParaRPr>
          </a:p>
          <a:p>
            <a:r>
              <a:rPr lang="de-DE" b="1" dirty="0" smtClean="0">
                <a:solidFill>
                  <a:schemeClr val="bg1"/>
                </a:solidFill>
                <a:latin typeface="+mn-lt"/>
              </a:rPr>
              <a:t> </a:t>
            </a:r>
          </a:p>
        </p:txBody>
      </p:sp>
      <p:pic>
        <p:nvPicPr>
          <p:cNvPr id="7" name="Grafik 6" descr="qr-code_D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4437112"/>
            <a:ext cx="2160000" cy="216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5371865"/>
      </p:ext>
    </p:extLst>
  </p:cSld>
  <p:clrMapOvr>
    <a:masterClrMapping/>
  </p:clrMapOvr>
  <p:transition spd="slow" advTm="3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9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 txBox="1">
            <a:spLocks/>
          </p:cNvSpPr>
          <p:nvPr/>
        </p:nvSpPr>
        <p:spPr>
          <a:xfrm>
            <a:off x="1475656" y="2780928"/>
            <a:ext cx="6408712" cy="69269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FIND &amp; </a:t>
            </a:r>
            <a:r>
              <a:rPr lang="en-US" sz="3600" b="1" kern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FOLLOW </a:t>
            </a:r>
            <a:r>
              <a:rPr lang="en-US" sz="3600" b="1" kern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US!</a:t>
            </a:r>
            <a:endParaRPr kumimoji="0" lang="de-DE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j-ea"/>
              <a:cs typeface="Arial" pitchFamily="34" charset="0"/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0" y="5129808"/>
            <a:ext cx="3888432" cy="1728192"/>
          </a:xfrm>
          <a:prstGeom prst="roundRect">
            <a:avLst/>
          </a:prstGeom>
          <a:solidFill>
            <a:srgbClr val="005983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20000"/>
              </a:spcBef>
            </a:pPr>
            <a: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DECHEMA e.V.</a:t>
            </a:r>
            <a:b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Theodor-Heuss-Allee 25</a:t>
            </a:r>
            <a:b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60486 Frankfurt am Main</a:t>
            </a:r>
          </a:p>
          <a:p>
            <a:pPr>
              <a:spcBef>
                <a:spcPct val="20000"/>
              </a:spcBef>
            </a:pPr>
            <a: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Tel. ++49 (0)69 7564-0</a:t>
            </a:r>
          </a:p>
          <a:p>
            <a:pPr>
              <a:spcBef>
                <a:spcPct val="20000"/>
              </a:spcBef>
            </a:pPr>
            <a:r>
              <a:rPr lang="de-DE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presse@dechema.de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6191672" y="3933056"/>
            <a:ext cx="2952328" cy="648072"/>
          </a:xfrm>
          <a:prstGeom prst="roundRect">
            <a:avLst/>
          </a:prstGeom>
          <a:solidFill>
            <a:srgbClr val="005983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lvl="0" indent="-179388">
              <a:lnSpc>
                <a:spcPct val="130000"/>
              </a:lnSpc>
              <a:spcBef>
                <a:spcPts val="1200"/>
              </a:spcBef>
              <a:buClr>
                <a:srgbClr val="005983"/>
              </a:buClr>
              <a:defRPr/>
            </a:pPr>
            <a:r>
              <a:rPr lang="de-DE" sz="1800" b="1" kern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                  </a:t>
            </a:r>
          </a:p>
        </p:txBody>
      </p:sp>
      <p:pic>
        <p:nvPicPr>
          <p:cNvPr id="13" name="Grafik 12" descr="Twit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4005064"/>
            <a:ext cx="504056" cy="504056"/>
          </a:xfrm>
          <a:prstGeom prst="rect">
            <a:avLst/>
          </a:prstGeom>
        </p:spPr>
      </p:pic>
      <p:pic>
        <p:nvPicPr>
          <p:cNvPr id="14" name="Grafik 13" descr="DEC_eV_negativ_wei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5805264"/>
            <a:ext cx="2368160" cy="792000"/>
          </a:xfrm>
          <a:prstGeom prst="rect">
            <a:avLst/>
          </a:prstGeom>
        </p:spPr>
      </p:pic>
      <p:sp>
        <p:nvSpPr>
          <p:cNvPr id="3074" name="AutoShape 2" descr="Bildergebnis für linkedi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8" name="Grafik 17" descr="linkedi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4005064"/>
            <a:ext cx="540000" cy="540000"/>
          </a:xfrm>
          <a:prstGeom prst="rect">
            <a:avLst/>
          </a:prstGeom>
        </p:spPr>
      </p:pic>
      <p:pic>
        <p:nvPicPr>
          <p:cNvPr id="19" name="Grafik 18" descr="xin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68344" y="4005064"/>
            <a:ext cx="504000" cy="504000"/>
          </a:xfrm>
          <a:prstGeom prst="rect">
            <a:avLst/>
          </a:prstGeom>
        </p:spPr>
      </p:pic>
      <p:pic>
        <p:nvPicPr>
          <p:cNvPr id="20" name="Grafik 19" descr="fb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16416" y="4005064"/>
            <a:ext cx="648072" cy="504008"/>
          </a:xfrm>
          <a:prstGeom prst="rect">
            <a:avLst/>
          </a:prstGeom>
        </p:spPr>
      </p:pic>
      <p:sp>
        <p:nvSpPr>
          <p:cNvPr id="22" name="Abgerundetes Rechteck 21"/>
          <p:cNvSpPr/>
          <p:nvPr/>
        </p:nvSpPr>
        <p:spPr>
          <a:xfrm>
            <a:off x="0" y="3861048"/>
            <a:ext cx="3816424" cy="576064"/>
          </a:xfrm>
          <a:prstGeom prst="roundRect">
            <a:avLst/>
          </a:prstGeom>
          <a:solidFill>
            <a:srgbClr val="005983"/>
          </a:solidFill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lvl="0" indent="-179388" algn="ctr">
              <a:lnSpc>
                <a:spcPct val="130000"/>
              </a:lnSpc>
              <a:spcBef>
                <a:spcPts val="1200"/>
              </a:spcBef>
              <a:buClr>
                <a:srgbClr val="005983"/>
              </a:buClr>
              <a:defRPr/>
            </a:pPr>
            <a:r>
              <a:rPr lang="de-DE" b="1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www.dechema.de</a:t>
            </a:r>
          </a:p>
        </p:txBody>
      </p:sp>
      <p:pic>
        <p:nvPicPr>
          <p:cNvPr id="16" name="Grafik 15" descr="DEC_YOUNG_Farb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75656" y="332656"/>
            <a:ext cx="6454470" cy="2160000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CHEMA Template PPT 2007_fs">
  <a:themeElements>
    <a:clrScheme name="DECHEMA Standard">
      <a:dk1>
        <a:srgbClr val="000000"/>
      </a:dk1>
      <a:lt1>
        <a:srgbClr val="FFFFFF"/>
      </a:lt1>
      <a:dk2>
        <a:srgbClr val="005983"/>
      </a:dk2>
      <a:lt2>
        <a:srgbClr val="7F7F7F"/>
      </a:lt2>
      <a:accent1>
        <a:srgbClr val="7FC818"/>
      </a:accent1>
      <a:accent2>
        <a:srgbClr val="0099FF"/>
      </a:accent2>
      <a:accent3>
        <a:srgbClr val="DE5619"/>
      </a:accent3>
      <a:accent4>
        <a:srgbClr val="7F7F7F"/>
      </a:accent4>
      <a:accent5>
        <a:srgbClr val="7F7F7F"/>
      </a:accent5>
      <a:accent6>
        <a:srgbClr val="7F7F7F"/>
      </a:accent6>
      <a:hlink>
        <a:srgbClr val="0000FF"/>
      </a:hlink>
      <a:folHlink>
        <a:srgbClr val="969696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>
    <a:extraClrScheme>
      <a:clrScheme name="DECHEMA Template - schlicht KWI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CHEMA Template - schlicht KWI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5983"/>
        </a:accent1>
        <a:accent2>
          <a:srgbClr val="DE5619"/>
        </a:accent2>
        <a:accent3>
          <a:srgbClr val="FFFFFF"/>
        </a:accent3>
        <a:accent4>
          <a:srgbClr val="000000"/>
        </a:accent4>
        <a:accent5>
          <a:srgbClr val="AAB5C1"/>
        </a:accent5>
        <a:accent6>
          <a:srgbClr val="C94D16"/>
        </a:accent6>
        <a:hlink>
          <a:srgbClr val="7FC818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CHEMA Template PPT 2007_fs">
  <a:themeElements>
    <a:clrScheme name="DECHEMA Standard">
      <a:dk1>
        <a:srgbClr val="000000"/>
      </a:dk1>
      <a:lt1>
        <a:srgbClr val="FFFFFF"/>
      </a:lt1>
      <a:dk2>
        <a:srgbClr val="005983"/>
      </a:dk2>
      <a:lt2>
        <a:srgbClr val="7F7F7F"/>
      </a:lt2>
      <a:accent1>
        <a:srgbClr val="7FC818"/>
      </a:accent1>
      <a:accent2>
        <a:srgbClr val="0099FF"/>
      </a:accent2>
      <a:accent3>
        <a:srgbClr val="DE5619"/>
      </a:accent3>
      <a:accent4>
        <a:srgbClr val="7F7F7F"/>
      </a:accent4>
      <a:accent5>
        <a:srgbClr val="7F7F7F"/>
      </a:accent5>
      <a:accent6>
        <a:srgbClr val="7F7F7F"/>
      </a:accent6>
      <a:hlink>
        <a:srgbClr val="0000FF"/>
      </a:hlink>
      <a:folHlink>
        <a:srgbClr val="969696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>
    <a:extraClrScheme>
      <a:clrScheme name="DECHEMA Template - schlicht KWI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CHEMA Template - schlicht KWI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CHEMA Template - schlicht KW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5983"/>
        </a:accent1>
        <a:accent2>
          <a:srgbClr val="DE5619"/>
        </a:accent2>
        <a:accent3>
          <a:srgbClr val="FFFFFF"/>
        </a:accent3>
        <a:accent4>
          <a:srgbClr val="000000"/>
        </a:accent4>
        <a:accent5>
          <a:srgbClr val="AAB5C1"/>
        </a:accent5>
        <a:accent6>
          <a:srgbClr val="C94D16"/>
        </a:accent6>
        <a:hlink>
          <a:srgbClr val="7FC818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DECHEMA Template PPT 2007_fs</Template>
  <TotalTime>0</TotalTime>
  <Words>137</Words>
  <Application>Microsoft Office PowerPoint</Application>
  <PresentationFormat>Bildschirmpräsentation (4:3)</PresentationFormat>
  <Paragraphs>61</Paragraphs>
  <Slides>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DECHEMA Template PPT 2007_fs</vt:lpstr>
      <vt:lpstr>2_DECHEMA Template PPT 2007_fs</vt:lpstr>
      <vt:lpstr>  Science and Industry in Dialogue</vt:lpstr>
      <vt:lpstr> 7 FOCAL TOPICS AT A GLANCE!</vt:lpstr>
      <vt:lpstr>PowerPoint-Präsentation</vt:lpstr>
      <vt:lpstr>PowerPoint-Präsentation</vt:lpstr>
      <vt:lpstr>PowerPoint-Präsentation</vt:lpstr>
    </vt:vector>
  </TitlesOfParts>
  <Company>DECHEMA e.V.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ruebberdt</dc:creator>
  <cp:lastModifiedBy>Rübberdt, Kathrin</cp:lastModifiedBy>
  <cp:revision>312</cp:revision>
  <dcterms:created xsi:type="dcterms:W3CDTF">2011-08-12T09:12:11Z</dcterms:created>
  <dcterms:modified xsi:type="dcterms:W3CDTF">2020-11-02T12:08:47Z</dcterms:modified>
</cp:coreProperties>
</file>